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8"/>
  </p:notesMasterIdLst>
  <p:sldIdLst>
    <p:sldId id="256" r:id="rId2"/>
    <p:sldId id="258" r:id="rId3"/>
    <p:sldId id="259" r:id="rId4"/>
    <p:sldId id="298" r:id="rId5"/>
    <p:sldId id="304" r:id="rId6"/>
    <p:sldId id="260" r:id="rId7"/>
    <p:sldId id="261" r:id="rId8"/>
    <p:sldId id="262" r:id="rId9"/>
    <p:sldId id="263" r:id="rId10"/>
    <p:sldId id="266" r:id="rId11"/>
    <p:sldId id="271" r:id="rId12"/>
    <p:sldId id="309" r:id="rId13"/>
    <p:sldId id="274" r:id="rId14"/>
    <p:sldId id="276" r:id="rId15"/>
    <p:sldId id="296" r:id="rId16"/>
    <p:sldId id="299" r:id="rId17"/>
    <p:sldId id="275" r:id="rId18"/>
    <p:sldId id="279" r:id="rId19"/>
    <p:sldId id="280" r:id="rId20"/>
    <p:sldId id="302" r:id="rId21"/>
    <p:sldId id="301" r:id="rId22"/>
    <p:sldId id="300" r:id="rId23"/>
    <p:sldId id="282" r:id="rId24"/>
    <p:sldId id="306" r:id="rId25"/>
    <p:sldId id="307" r:id="rId26"/>
    <p:sldId id="278" r:id="rId27"/>
    <p:sldId id="284" r:id="rId28"/>
    <p:sldId id="297" r:id="rId29"/>
    <p:sldId id="285" r:id="rId30"/>
    <p:sldId id="287" r:id="rId31"/>
    <p:sldId id="286" r:id="rId32"/>
    <p:sldId id="288" r:id="rId33"/>
    <p:sldId id="289" r:id="rId34"/>
    <p:sldId id="305" r:id="rId35"/>
    <p:sldId id="291" r:id="rId36"/>
    <p:sldId id="294" r:id="rId37"/>
  </p:sldIdLst>
  <p:sldSz cx="12192000" cy="6858000"/>
  <p:notesSz cx="6858000" cy="9144000"/>
  <p:embeddedFontLst>
    <p:embeddedFont>
      <p:font typeface="Corbel" panose="020B0503020204020204" pitchFamily="34" charset="0"/>
      <p:regular r:id="rId39"/>
      <p:bold r:id="rId40"/>
      <p:italic r:id="rId41"/>
      <p:boldItalic r:id="rId42"/>
    </p:embeddedFont>
    <p:embeddedFont>
      <p:font typeface="Cambria" panose="02040503050406030204" pitchFamily="18" charset="0"/>
      <p:regular r:id="rId43"/>
      <p:bold r:id="rId44"/>
      <p:italic r:id="rId45"/>
      <p:boldItalic r:id="rId46"/>
    </p:embeddedFont>
    <p:embeddedFont>
      <p:font typeface="Gill Sans"/>
      <p:regular r:id="rId47"/>
      <p:bold r:id="rId48"/>
    </p:embeddedFont>
    <p:embeddedFont>
      <p:font typeface="Calibri" panose="020F050202020403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136" autoAdjust="0"/>
  </p:normalViewPr>
  <p:slideViewPr>
    <p:cSldViewPr snapToGrid="0">
      <p:cViewPr>
        <p:scale>
          <a:sx n="60" d="100"/>
          <a:sy n="60" d="100"/>
        </p:scale>
        <p:origin x="1450" y="379"/>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1" name="Google Shape;9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735bb860c9_0_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g1735bb860c9_0_3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5 trawl survey biomass estimates: base</a:t>
            </a:r>
            <a:r>
              <a:rPr lang="en-US" baseline="0" dirty="0" smtClean="0"/>
              <a:t> (GAP default) – updated base w/2021 data, m22 – removes 1980s data, m22a lognormal error, m22b design-based</a:t>
            </a:r>
            <a:endParaRPr dirty="0"/>
          </a:p>
        </p:txBody>
      </p:sp>
      <p:sp>
        <p:nvSpPr>
          <p:cNvPr id="188" name="Google Shape;188;g1735bb860c9_0_3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735bb860c9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g1735bb860c9_0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7" name="Google Shape;237;g1735bb860c9_0_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735bb860c9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g1735bb860c9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p>
        </p:txBody>
      </p:sp>
      <p:sp>
        <p:nvSpPr>
          <p:cNvPr id="255" name="Google Shape;255;g1735bb860c9_0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23209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735bb860c9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1735bb860c9_0_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p>
          <a:p>
            <a:pPr marL="0" lvl="0" indent="0" algn="l" rtl="0">
              <a:spcBef>
                <a:spcPts val="0"/>
              </a:spcBef>
              <a:spcAft>
                <a:spcPts val="0"/>
              </a:spcAft>
              <a:buNone/>
            </a:pPr>
            <a:endParaRPr/>
          </a:p>
        </p:txBody>
      </p:sp>
      <p:sp>
        <p:nvSpPr>
          <p:cNvPr id="264" name="Google Shape;264;g1735bb860c9_0_1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735bb860c9_0_3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1735bb860c9_0_3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p>
          <a:p>
            <a:pPr marL="0" lvl="0" indent="0" algn="l" rtl="0">
              <a:spcBef>
                <a:spcPts val="0"/>
              </a:spcBef>
              <a:spcAft>
                <a:spcPts val="0"/>
              </a:spcAft>
              <a:buNone/>
            </a:pPr>
            <a:endParaRPr/>
          </a:p>
        </p:txBody>
      </p:sp>
      <p:sp>
        <p:nvSpPr>
          <p:cNvPr id="282" name="Google Shape;282;g1735bb860c9_0_3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735bb860c9_0_3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1735bb860c9_0_3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p>
          <a:p>
            <a:pPr marL="0" lvl="0" indent="0" algn="l" rtl="0">
              <a:spcBef>
                <a:spcPts val="0"/>
              </a:spcBef>
              <a:spcAft>
                <a:spcPts val="0"/>
              </a:spcAft>
              <a:buNone/>
            </a:pPr>
            <a:endParaRPr/>
          </a:p>
        </p:txBody>
      </p:sp>
      <p:sp>
        <p:nvSpPr>
          <p:cNvPr id="282" name="Google Shape;282;g1735bb860c9_0_3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805964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35bb860c9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g1735bb860c9_0_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p>
          <a:p>
            <a:pPr marL="0" lvl="0" indent="0" algn="l" rtl="0">
              <a:spcBef>
                <a:spcPts val="0"/>
              </a:spcBef>
              <a:spcAft>
                <a:spcPts val="0"/>
              </a:spcAft>
              <a:buNone/>
            </a:pPr>
            <a:endParaRPr/>
          </a:p>
        </p:txBody>
      </p:sp>
      <p:sp>
        <p:nvSpPr>
          <p:cNvPr id="273" name="Google Shape;273;g1735bb860c9_0_1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45542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35bb860c9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g1735bb860c9_0_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dirty="0" smtClean="0"/>
              <a:t>Survey</a:t>
            </a:r>
            <a:r>
              <a:rPr lang="en-US" baseline="0" dirty="0" smtClean="0"/>
              <a:t> fits are generally similar (</a:t>
            </a:r>
            <a:r>
              <a:rPr lang="en-US" baseline="0" smtClean="0"/>
              <a:t>exception ben</a:t>
            </a:r>
            <a:endParaRPr dirty="0"/>
          </a:p>
        </p:txBody>
      </p:sp>
      <p:sp>
        <p:nvSpPr>
          <p:cNvPr id="273" name="Google Shape;273;g1735bb860c9_0_1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735bb860c9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g1735bb860c9_0_1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Selectivity</a:t>
            </a:r>
            <a:r>
              <a:rPr lang="en-US" baseline="0" dirty="0" smtClean="0"/>
              <a:t> and maturity are essentially the same for all model variants</a:t>
            </a:r>
            <a:endParaRPr dirty="0"/>
          </a:p>
        </p:txBody>
      </p:sp>
      <p:sp>
        <p:nvSpPr>
          <p:cNvPr id="309" name="Google Shape;309;g1735bb860c9_0_1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735bb860c9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g1735bb860c9_0_1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Graph to include at minimum estimates of Spawning Stock Biomass, Total Biomass, Recruitment, Fishing Mortality (e.g., Time Series - Spawning Stock Biomass), if evaluating multiple models include time series for all models evaluated on same graph, highlight author recommended model</a:t>
            </a:r>
            <a:endParaRPr dirty="0"/>
          </a:p>
        </p:txBody>
      </p:sp>
      <p:sp>
        <p:nvSpPr>
          <p:cNvPr id="318" name="Google Shape;318;g1735bb860c9_0_1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PT/SSC comments being addressed IN THIS PRESENTATION ONLY</a:t>
            </a:r>
            <a:endParaRPr dirty="0"/>
          </a:p>
          <a:p>
            <a:pPr marL="0" lvl="0" indent="0" algn="l" rtl="0">
              <a:spcBef>
                <a:spcPts val="0"/>
              </a:spcBef>
              <a:spcAft>
                <a:spcPts val="0"/>
              </a:spcAft>
              <a:buNone/>
            </a:pPr>
            <a:endParaRPr dirty="0"/>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735bb860c9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g1735bb860c9_0_1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 to include at minimum estimates of Spawning Stock Biomass, Total Biomass, Recruitment, Fishing Mortality (e.g., Time Series - Spawning Stock Biomass), if evaluating multiple models include time series for all models evaluated on same graph, highlight author recommended model</a:t>
            </a:r>
            <a:endParaRPr/>
          </a:p>
        </p:txBody>
      </p:sp>
      <p:sp>
        <p:nvSpPr>
          <p:cNvPr id="318" name="Google Shape;318;g1735bb860c9_0_1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677125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735bb860c9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g1735bb860c9_0_1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 to include at minimum estimates of Spawning Stock Biomass, Total Biomass, Recruitment, Fishing Mortality (e.g., Time Series - Spawning Stock Biomass), if evaluating multiple models include time series for all models evaluated on same graph, highlight author recommended model</a:t>
            </a:r>
            <a:endParaRPr/>
          </a:p>
        </p:txBody>
      </p:sp>
      <p:sp>
        <p:nvSpPr>
          <p:cNvPr id="318" name="Google Shape;318;g1735bb860c9_0_1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4012468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735bb860c9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g1735bb860c9_0_1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 to include at minimum estimates of Spawning Stock Biomass, Total Biomass, Recruitment, Fishing Mortality (e.g., Time Series - Spawning Stock Biomass), if evaluating multiple models include time series for all models evaluated on same graph, highlight author recommended model</a:t>
            </a:r>
            <a:endParaRPr/>
          </a:p>
        </p:txBody>
      </p:sp>
      <p:sp>
        <p:nvSpPr>
          <p:cNvPr id="318" name="Google Shape;318;g1735bb860c9_0_1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1165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735bb860c9_0_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g1735bb860c9_0_1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 to include at minimum estimates of Spawning Stock Biomass, Total Biomass, Recruitment, Fishing Mortality (e.g., Time Series - Spawning Stock Biomass), if evaluating multiple models include time series for all models evaluated on same graph, highlight author recommended model</a:t>
            </a:r>
            <a:endParaRPr/>
          </a:p>
        </p:txBody>
      </p:sp>
      <p:sp>
        <p:nvSpPr>
          <p:cNvPr id="336" name="Google Shape;336;g1735bb860c9_0_1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735bb860c9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1735bb860c9_0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0" name="Google Shape;300;g1735bb860c9_0_1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90711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735bb860c9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1735bb860c9_0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Comparison table of main estimated parameters with uncertainty estimates, if evaluating multiple models provide parameter estimates for all models evaluated, highlight author recommended model</a:t>
            </a:r>
            <a:endParaRPr/>
          </a:p>
        </p:txBody>
      </p:sp>
      <p:sp>
        <p:nvSpPr>
          <p:cNvPr id="300" name="Google Shape;300;g1735bb860c9_0_1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020286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735bb860c9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1735bb860c9_0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Comparison table of main estimated parameters with uncertainty estimates, if evaluating multiple models provide parameter estimates for all models evaluated, highlight author recommended model</a:t>
            </a:r>
            <a:endParaRPr/>
          </a:p>
        </p:txBody>
      </p:sp>
      <p:sp>
        <p:nvSpPr>
          <p:cNvPr id="300" name="Google Shape;300;g1735bb860c9_0_1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735bb860c9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g1735bb860c9_0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4" name="Google Shape;354;g1735bb860c9_0_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735bb860c9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g1735bb860c9_0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 of 10 year peel with Mohns rho estimate, if evaluating multiple models include retrospective graph and Mohns rho estimate for base and author recommended model</a:t>
            </a:r>
            <a:endParaRPr/>
          </a:p>
        </p:txBody>
      </p:sp>
      <p:sp>
        <p:nvSpPr>
          <p:cNvPr id="354" name="Google Shape;354;g1735bb860c9_0_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3374716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735bb860c9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1735bb860c9_0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Plot of fishing mortality rate relative to F35% and female spawning biomass relative for B 35% for status</a:t>
            </a:r>
            <a:endParaRPr/>
          </a:p>
        </p:txBody>
      </p:sp>
      <p:sp>
        <p:nvSpPr>
          <p:cNvPr id="363" name="Google Shape;363;g1735bb860c9_0_2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735bb860c9_0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1735bb860c9_0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Model graph of Spawning Stock Biomass with B40% and B35% reference lines</a:t>
            </a:r>
            <a:endParaRPr dirty="0"/>
          </a:p>
        </p:txBody>
      </p:sp>
      <p:sp>
        <p:nvSpPr>
          <p:cNvPr id="382" name="Google Shape;382;g1735bb860c9_0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735bb860c9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1735bb860c9_0_2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2" name="Google Shape;372;g1735bb860c9_0_2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735bb860c9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1735bb860c9_0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Last year was a </a:t>
            </a:r>
            <a:r>
              <a:rPr lang="en-US" dirty="0" err="1" smtClean="0"/>
              <a:t>stairstep</a:t>
            </a:r>
            <a:r>
              <a:rPr lang="en-US" baseline="0" dirty="0" smtClean="0"/>
              <a:t> ABC – best to look at </a:t>
            </a:r>
            <a:r>
              <a:rPr lang="en-US" baseline="0" dirty="0" err="1" smtClean="0"/>
              <a:t>maxABC</a:t>
            </a:r>
            <a:endParaRPr dirty="0"/>
          </a:p>
          <a:p>
            <a:pPr marL="0" lvl="0" indent="0" algn="l" rtl="0">
              <a:spcBef>
                <a:spcPts val="0"/>
              </a:spcBef>
              <a:spcAft>
                <a:spcPts val="0"/>
              </a:spcAft>
              <a:buNone/>
            </a:pPr>
            <a:endParaRPr dirty="0"/>
          </a:p>
        </p:txBody>
      </p:sp>
      <p:sp>
        <p:nvSpPr>
          <p:cNvPr id="391" name="Google Shape;391;g1735bb860c9_0_2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735bb860c9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1735bb860c9_0_2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0" name="Google Shape;400;g1735bb860c9_0_2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735bb860c9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1735bb860c9_0_2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Table where applicable, including random effects model graphs and final apportionment table</a:t>
            </a:r>
            <a:endParaRPr/>
          </a:p>
        </p:txBody>
      </p:sp>
      <p:sp>
        <p:nvSpPr>
          <p:cNvPr id="400" name="Google Shape;400;g1735bb860c9_0_2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19957040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735bb860c9_0_2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1735bb860c9_0_2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8" name="Google Shape;418;g1735bb860c9_0_2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e58772ac3_4_1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g15e58772ac3_4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317537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67182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Time series with highlights of trends and any issues (e.g., overages, data issues, discards), provide regional breakdown time series or spatial distribution maps only if relevant to data interpretation or model evaluation</a:t>
            </a:r>
            <a:endParaRPr dirty="0"/>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735bb860c9_0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g1735bb860c9_0_3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9" name="Google Shape;139;g1735bb860c9_0_3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735bb860c9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1735bb860c9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8" name="Google Shape;148;g1735bb860c9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2"/>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spcBef>
                <a:spcPts val="360"/>
              </a:spcBef>
              <a:spcAft>
                <a:spcPts val="0"/>
              </a:spcAft>
              <a:buSzPts val="1656"/>
              <a:buNone/>
              <a:defRPr sz="1800" cap="none">
                <a:solidFill>
                  <a:schemeClr val="accent2"/>
                </a:solidFill>
              </a:defRPr>
            </a:lvl1pPr>
            <a:lvl2pPr lvl="1" algn="ctr">
              <a:spcBef>
                <a:spcPts val="600"/>
              </a:spcBef>
              <a:spcAft>
                <a:spcPts val="0"/>
              </a:spcAft>
              <a:buSzPts val="1840"/>
              <a:buNone/>
              <a:defRPr>
                <a:solidFill>
                  <a:srgbClr val="888888"/>
                </a:solidFill>
              </a:defRPr>
            </a:lvl2pPr>
            <a:lvl3pPr lvl="2" algn="ctr">
              <a:spcBef>
                <a:spcPts val="600"/>
              </a:spcBef>
              <a:spcAft>
                <a:spcPts val="0"/>
              </a:spcAft>
              <a:buSzPts val="1656"/>
              <a:buNone/>
              <a:defRPr>
                <a:solidFill>
                  <a:srgbClr val="888888"/>
                </a:solidFill>
              </a:defRPr>
            </a:lvl3pPr>
            <a:lvl4pPr lvl="3" algn="ctr">
              <a:spcBef>
                <a:spcPts val="600"/>
              </a:spcBef>
              <a:spcAft>
                <a:spcPts val="0"/>
              </a:spcAft>
              <a:buSzPts val="1656"/>
              <a:buNone/>
              <a:defRPr>
                <a:solidFill>
                  <a:srgbClr val="888888"/>
                </a:solidFill>
              </a:defRPr>
            </a:lvl4pPr>
            <a:lvl5pPr lvl="4" algn="ctr">
              <a:spcBef>
                <a:spcPts val="600"/>
              </a:spcBef>
              <a:spcAft>
                <a:spcPts val="0"/>
              </a:spcAft>
              <a:buSzPts val="1656"/>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1" name="Google Shape;21;p2"/>
          <p:cNvSpPr txBox="1">
            <a:spLocks noGrp="1"/>
          </p:cNvSpPr>
          <p:nvPr>
            <p:ph type="dt" idx="10"/>
          </p:nvPr>
        </p:nvSpPr>
        <p:spPr>
          <a:xfrm>
            <a:off x="7605951" y="5956137"/>
            <a:ext cx="2460762"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2" name="Google Shape;22;p2"/>
          <p:cNvSpPr txBox="1">
            <a:spLocks noGrp="1"/>
          </p:cNvSpPr>
          <p:nvPr>
            <p:ph type="sldNum" idx="12"/>
          </p:nvPr>
        </p:nvSpPr>
        <p:spPr>
          <a:xfrm>
            <a:off x="10174778" y="5956137"/>
            <a:ext cx="139996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2"/>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0"/>
        <p:cNvGrpSpPr/>
        <p:nvPr/>
      </p:nvGrpSpPr>
      <p:grpSpPr>
        <a:xfrm>
          <a:off x="0" y="0"/>
          <a:ext cx="0" cy="0"/>
          <a:chOff x="0" y="0"/>
          <a:chExt cx="0" cy="0"/>
        </a:xfrm>
      </p:grpSpPr>
      <p:sp>
        <p:nvSpPr>
          <p:cNvPr id="31" name="Google Shape;31;p4"/>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34" name="Google Shape;34;p4"/>
          <p:cNvSpPr txBox="1">
            <a:spLocks noGrp="1"/>
          </p:cNvSpPr>
          <p:nvPr>
            <p:ph type="dt" idx="10"/>
          </p:nvPr>
        </p:nvSpPr>
        <p:spPr>
          <a:xfrm>
            <a:off x="7605952" y="5956137"/>
            <a:ext cx="2377634"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35" name="Google Shape;35;p4"/>
          <p:cNvSpPr txBox="1">
            <a:spLocks noGrp="1"/>
          </p:cNvSpPr>
          <p:nvPr>
            <p:ph type="sldNum" idx="12"/>
          </p:nvPr>
        </p:nvSpPr>
        <p:spPr>
          <a:xfrm>
            <a:off x="10133216" y="5956137"/>
            <a:ext cx="147759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4"/>
          <p:cNvPicPr preferRelativeResize="0"/>
          <p:nvPr/>
        </p:nvPicPr>
        <p:blipFill rotWithShape="1">
          <a:blip r:embed="rId2">
            <a:alphaModFix/>
          </a:blip>
          <a:srcRect/>
          <a:stretch/>
        </p:blipFill>
        <p:spPr>
          <a:xfrm>
            <a:off x="10665346" y="5956136"/>
            <a:ext cx="413332" cy="348117"/>
          </a:xfrm>
          <a:prstGeom prst="rect">
            <a:avLst/>
          </a:prstGeom>
          <a:noFill/>
          <a:ln>
            <a:noFill/>
          </a:ln>
        </p:spPr>
      </p:pic>
      <p:sp>
        <p:nvSpPr>
          <p:cNvPr id="37" name="Google Shape;37;p4"/>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8"/>
        <p:cNvGrpSpPr/>
        <p:nvPr/>
      </p:nvGrpSpPr>
      <p:grpSpPr>
        <a:xfrm>
          <a:off x="0" y="0"/>
          <a:ext cx="0" cy="0"/>
          <a:chOff x="0" y="0"/>
          <a:chExt cx="0" cy="0"/>
        </a:xfrm>
      </p:grpSpPr>
      <p:sp>
        <p:nvSpPr>
          <p:cNvPr id="39" name="Google Shape;39;p5"/>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2" name="Google Shape;42;p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43" name="Google Shape;43;p5"/>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5"/>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5"/>
        <p:cNvGrpSpPr/>
        <p:nvPr/>
      </p:nvGrpSpPr>
      <p:grpSpPr>
        <a:xfrm>
          <a:off x="0" y="0"/>
          <a:ext cx="0" cy="0"/>
          <a:chOff x="0" y="0"/>
          <a:chExt cx="0" cy="0"/>
        </a:xfrm>
      </p:grpSpPr>
      <p:sp>
        <p:nvSpPr>
          <p:cNvPr id="46" name="Google Shape;46;p6"/>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9" name="Google Shape;49;p6"/>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0" name="Google Shape;50;p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51" name="Google Shape;51;p6"/>
          <p:cNvSpPr txBox="1">
            <a:spLocks noGrp="1"/>
          </p:cNvSpPr>
          <p:nvPr>
            <p:ph type="sldNum" idx="12"/>
          </p:nvPr>
        </p:nvSpPr>
        <p:spPr>
          <a:xfrm>
            <a:off x="10558299" y="5956137"/>
            <a:ext cx="147852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6"/>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3"/>
        <p:cNvGrpSpPr/>
        <p:nvPr/>
      </p:nvGrpSpPr>
      <p:grpSpPr>
        <a:xfrm>
          <a:off x="0" y="0"/>
          <a:ext cx="0" cy="0"/>
          <a:chOff x="0" y="0"/>
          <a:chExt cx="0" cy="0"/>
        </a:xfrm>
      </p:grpSpPr>
      <p:sp>
        <p:nvSpPr>
          <p:cNvPr id="54" name="Google Shape;54;p7"/>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body" idx="1"/>
          </p:nvPr>
        </p:nvSpPr>
        <p:spPr>
          <a:xfrm>
            <a:off x="581191" y="2250892"/>
            <a:ext cx="5393104" cy="536005"/>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7" name="Google Shape;57;p7"/>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8" name="Google Shape;58;p7"/>
          <p:cNvSpPr txBox="1">
            <a:spLocks noGrp="1"/>
          </p:cNvSpPr>
          <p:nvPr>
            <p:ph type="body" idx="3"/>
          </p:nvPr>
        </p:nvSpPr>
        <p:spPr>
          <a:xfrm>
            <a:off x="6217709" y="2250892"/>
            <a:ext cx="5393100" cy="55337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9" name="Google Shape;59;p7"/>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60" name="Google Shape;60;p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1" name="Google Shape;61;p7"/>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7"/>
          <p:cNvSpPr>
            <a:spLocks noGrp="1"/>
          </p:cNvSpPr>
          <p:nvPr>
            <p:ph type="pic" idx="5"/>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8"/>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8"/>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txBox="1"/>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p>
            <a:pPr marL="0" marR="0" lvl="0" indent="0" algn="l" rtl="0">
              <a:spcBef>
                <a:spcPts val="0"/>
              </a:spcBef>
              <a:spcAft>
                <a:spcPts val="0"/>
              </a:spcAft>
              <a:buClr>
                <a:schemeClr val="lt1"/>
              </a:buClr>
              <a:buSzPts val="3200"/>
              <a:buFont typeface="Gill Sans"/>
              <a:buNone/>
            </a:pPr>
            <a:r>
              <a:rPr lang="en-US" sz="3200" b="0" i="0" u="none" strike="noStrike" cap="none">
                <a:solidFill>
                  <a:schemeClr val="lt1"/>
                </a:solidFill>
                <a:latin typeface="Gill Sans"/>
                <a:ea typeface="Gill Sans"/>
                <a:cs typeface="Gill Sans"/>
                <a:sym typeface="Gill Sans"/>
              </a:rPr>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7"/>
        <p:cNvGrpSpPr/>
        <p:nvPr/>
      </p:nvGrpSpPr>
      <p:grpSpPr>
        <a:xfrm>
          <a:off x="0" y="0"/>
          <a:ext cx="0" cy="0"/>
          <a:chOff x="0" y="0"/>
          <a:chExt cx="0" cy="0"/>
        </a:xfrm>
      </p:grpSpPr>
      <p:sp>
        <p:nvSpPr>
          <p:cNvPr id="68" name="Google Shape;68;p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9" name="Google Shape;69;p9"/>
          <p:cNvSpPr txBox="1">
            <a:spLocks noGrp="1"/>
          </p:cNvSpPr>
          <p:nvPr>
            <p:ph type="sldNum" idx="12"/>
          </p:nvPr>
        </p:nvSpPr>
        <p:spPr>
          <a:xfrm>
            <a:off x="10558299" y="5956137"/>
            <a:ext cx="143696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9"/>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
        <p:cNvGrpSpPr/>
        <p:nvPr/>
      </p:nvGrpSpPr>
      <p:grpSpPr>
        <a:xfrm>
          <a:off x="0" y="0"/>
          <a:ext cx="0" cy="0"/>
          <a:chOff x="0" y="0"/>
          <a:chExt cx="0" cy="0"/>
        </a:xfrm>
      </p:grpSpPr>
      <p:sp>
        <p:nvSpPr>
          <p:cNvPr id="72" name="Google Shape;72;p10"/>
          <p:cNvSpPr/>
          <p:nvPr/>
        </p:nvSpPr>
        <p:spPr>
          <a:xfrm>
            <a:off x="447817" y="5141973"/>
            <a:ext cx="11298200" cy="1274702"/>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73" name="Google Shape;73;p10"/>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D58AC"/>
              </a:buClr>
              <a:buSzPts val="2000"/>
              <a:buFont typeface="Gill Sans"/>
              <a:buNone/>
              <a:defRPr sz="2000" b="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t" anchorCtr="0">
            <a:normAutofit/>
          </a:bodyPr>
          <a:lstStyle>
            <a:lvl1pPr marL="457200" lvl="0" indent="-368808" algn="l">
              <a:spcBef>
                <a:spcPts val="480"/>
              </a:spcBef>
              <a:spcAft>
                <a:spcPts val="0"/>
              </a:spcAft>
              <a:buSzPts val="2208"/>
              <a:buChar char="◼"/>
              <a:defRPr sz="2400">
                <a:solidFill>
                  <a:schemeClr val="dk2"/>
                </a:solidFill>
              </a:defRPr>
            </a:lvl1pPr>
            <a:lvl2pPr marL="914400" lvl="1" indent="-345440" algn="l">
              <a:spcBef>
                <a:spcPts val="600"/>
              </a:spcBef>
              <a:spcAft>
                <a:spcPts val="0"/>
              </a:spcAft>
              <a:buSzPts val="1840"/>
              <a:buChar char="◼"/>
              <a:defRPr sz="2000">
                <a:solidFill>
                  <a:schemeClr val="dk2"/>
                </a:solidFill>
              </a:defRPr>
            </a:lvl2pPr>
            <a:lvl3pPr marL="1371600" lvl="2" indent="-333756" algn="l">
              <a:spcBef>
                <a:spcPts val="600"/>
              </a:spcBef>
              <a:spcAft>
                <a:spcPts val="0"/>
              </a:spcAft>
              <a:buSzPts val="1656"/>
              <a:buChar char="◼"/>
              <a:defRPr sz="1800">
                <a:solidFill>
                  <a:schemeClr val="dk2"/>
                </a:solidFill>
              </a:defRPr>
            </a:lvl3pPr>
            <a:lvl4pPr marL="1828800" lvl="3" indent="-322072" algn="l">
              <a:spcBef>
                <a:spcPts val="600"/>
              </a:spcBef>
              <a:spcAft>
                <a:spcPts val="0"/>
              </a:spcAft>
              <a:buSzPts val="1472"/>
              <a:buChar char="◼"/>
              <a:defRPr sz="1600">
                <a:solidFill>
                  <a:schemeClr val="dk2"/>
                </a:solidFill>
              </a:defRPr>
            </a:lvl4pPr>
            <a:lvl5pPr marL="2286000" lvl="4" indent="-322072" algn="l">
              <a:spcBef>
                <a:spcPts val="600"/>
              </a:spcBef>
              <a:spcAft>
                <a:spcPts val="0"/>
              </a:spcAft>
              <a:buSzPts val="1472"/>
              <a:buChar char="◼"/>
              <a:defRPr sz="16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75" name="Google Shape;75;p10"/>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320"/>
              </a:spcBef>
              <a:spcAft>
                <a:spcPts val="0"/>
              </a:spcAft>
              <a:buSzPts val="1472"/>
              <a:buNone/>
              <a:defRPr sz="16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6" name="Google Shape;76;p10"/>
          <p:cNvSpPr txBox="1">
            <a:spLocks noGrp="1"/>
          </p:cNvSpPr>
          <p:nvPr>
            <p:ph type="dt" idx="10"/>
          </p:nvPr>
        </p:nvSpPr>
        <p:spPr>
          <a:xfrm>
            <a:off x="7605952" y="5956137"/>
            <a:ext cx="232775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7" name="Google Shape;77;p1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8" name="Google Shape;78;p10"/>
          <p:cNvSpPr txBox="1">
            <a:spLocks noGrp="1"/>
          </p:cNvSpPr>
          <p:nvPr>
            <p:ph type="sldNum" idx="12"/>
          </p:nvPr>
        </p:nvSpPr>
        <p:spPr>
          <a:xfrm>
            <a:off x="10124903" y="5956137"/>
            <a:ext cx="14859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79" name="Google Shape;79;p10"/>
          <p:cNvPicPr preferRelativeResize="0"/>
          <p:nvPr/>
        </p:nvPicPr>
        <p:blipFill rotWithShape="1">
          <a:blip r:embed="rId2">
            <a:alphaModFix/>
          </a:blip>
          <a:srcRect/>
          <a:stretch/>
        </p:blipFill>
        <p:spPr>
          <a:xfrm>
            <a:off x="10661191" y="5977471"/>
            <a:ext cx="413332" cy="348117"/>
          </a:xfrm>
          <a:prstGeom prst="rect">
            <a:avLst/>
          </a:prstGeom>
          <a:noFill/>
          <a:ln>
            <a:noFill/>
          </a:ln>
        </p:spPr>
      </p:pic>
      <p:sp>
        <p:nvSpPr>
          <p:cNvPr id="80" name="Google Shape;80;p10"/>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a:spLocks noGrp="1"/>
          </p:cNvSpPr>
          <p:nvPr>
            <p:ph type="pic" idx="2"/>
          </p:nvPr>
        </p:nvSpPr>
        <p:spPr>
          <a:xfrm>
            <a:off x="447817" y="599725"/>
            <a:ext cx="11290859" cy="3557252"/>
          </a:xfrm>
          <a:prstGeom prst="rect">
            <a:avLst/>
          </a:prstGeom>
          <a:noFill/>
          <a:ln>
            <a:noFill/>
          </a:ln>
        </p:spPr>
      </p:sp>
      <p:sp>
        <p:nvSpPr>
          <p:cNvPr id="84" name="Google Shape;84;p11"/>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320"/>
              </a:spcBef>
              <a:spcAft>
                <a:spcPts val="0"/>
              </a:spcAft>
              <a:buSzPts val="1472"/>
              <a:buNone/>
              <a:defRPr sz="16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85" name="Google Shape;85;p1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86" name="Google Shape;86;p11"/>
          <p:cNvSpPr txBox="1">
            <a:spLocks noGrp="1"/>
          </p:cNvSpPr>
          <p:nvPr>
            <p:ph type="sldNum" idx="12"/>
          </p:nvPr>
        </p:nvSpPr>
        <p:spPr>
          <a:xfrm>
            <a:off x="10558300" y="5956137"/>
            <a:ext cx="14702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a:solidFill>
                  <a:schemeClr val="accent2"/>
                </a:solidFill>
                <a:latin typeface="Gill Sans"/>
                <a:ea typeface="Gill Sans"/>
                <a:cs typeface="Gill Sans"/>
                <a:sym typeface="Gill Sans"/>
              </a:defRPr>
            </a:lvl1pPr>
            <a:lvl2pPr marL="0" lvl="1" indent="0" algn="r">
              <a:spcBef>
                <a:spcPts val="0"/>
              </a:spcBef>
              <a:buNone/>
              <a:defRPr sz="1600">
                <a:solidFill>
                  <a:schemeClr val="accent2"/>
                </a:solidFill>
                <a:latin typeface="Gill Sans"/>
                <a:ea typeface="Gill Sans"/>
                <a:cs typeface="Gill Sans"/>
                <a:sym typeface="Gill Sans"/>
              </a:defRPr>
            </a:lvl2pPr>
            <a:lvl3pPr marL="0" lvl="2" indent="0" algn="r">
              <a:spcBef>
                <a:spcPts val="0"/>
              </a:spcBef>
              <a:buNone/>
              <a:defRPr sz="1600">
                <a:solidFill>
                  <a:schemeClr val="accent2"/>
                </a:solidFill>
                <a:latin typeface="Gill Sans"/>
                <a:ea typeface="Gill Sans"/>
                <a:cs typeface="Gill Sans"/>
                <a:sym typeface="Gill Sans"/>
              </a:defRPr>
            </a:lvl3pPr>
            <a:lvl4pPr marL="0" lvl="3" indent="0" algn="r">
              <a:spcBef>
                <a:spcPts val="0"/>
              </a:spcBef>
              <a:buNone/>
              <a:defRPr sz="1600">
                <a:solidFill>
                  <a:schemeClr val="accent2"/>
                </a:solidFill>
                <a:latin typeface="Gill Sans"/>
                <a:ea typeface="Gill Sans"/>
                <a:cs typeface="Gill Sans"/>
                <a:sym typeface="Gill Sans"/>
              </a:defRPr>
            </a:lvl4pPr>
            <a:lvl5pPr marL="0" lvl="4" indent="0" algn="r">
              <a:spcBef>
                <a:spcPts val="0"/>
              </a:spcBef>
              <a:buNone/>
              <a:defRPr sz="1600">
                <a:solidFill>
                  <a:schemeClr val="accent2"/>
                </a:solidFill>
                <a:latin typeface="Gill Sans"/>
                <a:ea typeface="Gill Sans"/>
                <a:cs typeface="Gill Sans"/>
                <a:sym typeface="Gill Sans"/>
              </a:defRPr>
            </a:lvl5pPr>
            <a:lvl6pPr marL="0" lvl="5" indent="0" algn="r">
              <a:spcBef>
                <a:spcPts val="0"/>
              </a:spcBef>
              <a:buNone/>
              <a:defRPr sz="1600">
                <a:solidFill>
                  <a:schemeClr val="accent2"/>
                </a:solidFill>
                <a:latin typeface="Gill Sans"/>
                <a:ea typeface="Gill Sans"/>
                <a:cs typeface="Gill Sans"/>
                <a:sym typeface="Gill Sans"/>
              </a:defRPr>
            </a:lvl6pPr>
            <a:lvl7pPr marL="0" lvl="6" indent="0" algn="r">
              <a:spcBef>
                <a:spcPts val="0"/>
              </a:spcBef>
              <a:buNone/>
              <a:defRPr sz="1600">
                <a:solidFill>
                  <a:schemeClr val="accent2"/>
                </a:solidFill>
                <a:latin typeface="Gill Sans"/>
                <a:ea typeface="Gill Sans"/>
                <a:cs typeface="Gill Sans"/>
                <a:sym typeface="Gill Sans"/>
              </a:defRPr>
            </a:lvl7pPr>
            <a:lvl8pPr marL="0" lvl="7" indent="0" algn="r">
              <a:spcBef>
                <a:spcPts val="0"/>
              </a:spcBef>
              <a:buNone/>
              <a:defRPr sz="1600">
                <a:solidFill>
                  <a:schemeClr val="accent2"/>
                </a:solidFill>
                <a:latin typeface="Gill Sans"/>
                <a:ea typeface="Gill Sans"/>
                <a:cs typeface="Gill Sans"/>
                <a:sym typeface="Gill Sans"/>
              </a:defRPr>
            </a:lvl8pPr>
            <a:lvl9pPr marL="0" lvl="8" indent="0" algn="r">
              <a:spcBef>
                <a:spcPts val="0"/>
              </a:spcBef>
              <a:buNone/>
              <a:defRPr sz="1600">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1"/>
          <p:cNvSpPr>
            <a:spLocks noGrp="1"/>
          </p:cNvSpPr>
          <p:nvPr>
            <p:ph type="pic" idx="3"/>
          </p:nvPr>
        </p:nvSpPr>
        <p:spPr>
          <a:xfrm>
            <a:off x="581190"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68808" algn="l" rtl="0">
              <a:spcBef>
                <a:spcPts val="48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1pPr>
            <a:lvl2pPr marL="914400" marR="0" lvl="1" indent="-345440" algn="l" rtl="0">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2pPr>
            <a:lvl3pPr marL="1371600" marR="0" lvl="2"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3pPr>
            <a:lvl4pPr marL="1828800" marR="0" lvl="3"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4pPr>
            <a:lvl5pPr marL="2286000" marR="0" lvl="4"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16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16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16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16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16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16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16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6;p1"/>
          <p:cNvPicPr preferRelativeResize="0"/>
          <p:nvPr/>
        </p:nvPicPr>
        <p:blipFill rotWithShape="1">
          <a:blip r:embed="rId11">
            <a:alphaModFix/>
          </a:blip>
          <a:srcRect/>
          <a:stretch/>
        </p:blipFill>
        <p:spPr>
          <a:xfrm>
            <a:off x="11086740" y="5978817"/>
            <a:ext cx="413332" cy="3481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apps-afsc.fisheries.noaa.gov/REFM/Docs/2018/BSAI/BSAIatf.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p:nvPr/>
        </p:nvSpPr>
        <p:spPr>
          <a:xfrm>
            <a:off x="446088" y="3088639"/>
            <a:ext cx="11271900" cy="3298500"/>
          </a:xfrm>
          <a:prstGeom prst="rect">
            <a:avLst/>
          </a:prstGeom>
          <a:blipFill rotWithShape="1">
            <a:blip r:embed="rId3">
              <a:alphaModFix amt="40000"/>
            </a:blip>
            <a:stretch>
              <a:fillRect t="-73000" b="-83285"/>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94" name="Google Shape;94;p12"/>
          <p:cNvSpPr txBox="1">
            <a:spLocks noGrp="1"/>
          </p:cNvSpPr>
          <p:nvPr>
            <p:ph type="ctrTitle"/>
          </p:nvPr>
        </p:nvSpPr>
        <p:spPr>
          <a:xfrm>
            <a:off x="581190" y="664581"/>
            <a:ext cx="9735000" cy="14751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1"/>
              </a:buClr>
              <a:buSzPts val="4000"/>
              <a:buFont typeface="Gill Sans"/>
              <a:buNone/>
            </a:pPr>
            <a:r>
              <a:rPr lang="en-US" sz="4000" dirty="0" smtClean="0">
                <a:latin typeface="Arial"/>
                <a:ea typeface="Arial"/>
                <a:cs typeface="Arial"/>
                <a:sym typeface="Arial"/>
              </a:rPr>
              <a:t>Dusky Rockfish</a:t>
            </a:r>
            <a:endParaRPr sz="4000" dirty="0">
              <a:latin typeface="Arial"/>
              <a:ea typeface="Arial"/>
              <a:cs typeface="Arial"/>
              <a:sym typeface="Arial"/>
            </a:endParaRPr>
          </a:p>
          <a:p>
            <a:pPr marL="0" lvl="0" indent="0" algn="l" rtl="0">
              <a:spcBef>
                <a:spcPts val="0"/>
              </a:spcBef>
              <a:spcAft>
                <a:spcPts val="0"/>
              </a:spcAft>
              <a:buClr>
                <a:schemeClr val="accent1"/>
              </a:buClr>
              <a:buSzPts val="4000"/>
              <a:buFont typeface="Gill Sans"/>
              <a:buNone/>
            </a:pPr>
            <a:r>
              <a:rPr lang="en-US" sz="4000" dirty="0" smtClean="0">
                <a:latin typeface="Arial"/>
                <a:ea typeface="Arial"/>
                <a:cs typeface="Arial"/>
                <a:sym typeface="Arial"/>
              </a:rPr>
              <a:t>GOA </a:t>
            </a:r>
            <a:r>
              <a:rPr lang="en-US" sz="4000" dirty="0" err="1">
                <a:latin typeface="Arial"/>
                <a:ea typeface="Arial"/>
                <a:cs typeface="Arial"/>
                <a:sym typeface="Arial"/>
              </a:rPr>
              <a:t>Groundfish</a:t>
            </a:r>
            <a:r>
              <a:rPr lang="en-US" sz="4000" dirty="0">
                <a:latin typeface="Arial"/>
                <a:ea typeface="Arial"/>
                <a:cs typeface="Arial"/>
                <a:sym typeface="Arial"/>
              </a:rPr>
              <a:t> Plan Team </a:t>
            </a:r>
            <a:endParaRPr sz="4000" dirty="0">
              <a:latin typeface="Arial"/>
              <a:ea typeface="Arial"/>
              <a:cs typeface="Arial"/>
              <a:sym typeface="Arial"/>
            </a:endParaRPr>
          </a:p>
        </p:txBody>
      </p:sp>
      <p:sp>
        <p:nvSpPr>
          <p:cNvPr id="95" name="Google Shape;95;p12"/>
          <p:cNvSpPr txBox="1">
            <a:spLocks noGrp="1"/>
          </p:cNvSpPr>
          <p:nvPr>
            <p:ph type="subTitle" idx="1"/>
          </p:nvPr>
        </p:nvSpPr>
        <p:spPr>
          <a:xfrm>
            <a:off x="581200" y="2241550"/>
            <a:ext cx="7537800" cy="7422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ct val="91999"/>
              <a:buNone/>
            </a:pPr>
            <a:r>
              <a:rPr lang="en-US" sz="2000" dirty="0" smtClean="0"/>
              <a:t>Ben Williams, Pete </a:t>
            </a:r>
            <a:r>
              <a:rPr lang="en-US" sz="2000" dirty="0" err="1" smtClean="0"/>
              <a:t>Hulson</a:t>
            </a:r>
            <a:r>
              <a:rPr lang="en-US" sz="2000" dirty="0" smtClean="0"/>
              <a:t>, Chris Lunsford, and Bridget </a:t>
            </a:r>
            <a:r>
              <a:rPr lang="en-US" sz="2000" dirty="0" err="1" smtClean="0"/>
              <a:t>Ferriss</a:t>
            </a:r>
            <a:endParaRPr sz="2000" dirty="0"/>
          </a:p>
        </p:txBody>
      </p:sp>
      <p:pic>
        <p:nvPicPr>
          <p:cNvPr id="96" name="Google Shape;96;p12"/>
          <p:cNvPicPr preferRelativeResize="0"/>
          <p:nvPr/>
        </p:nvPicPr>
        <p:blipFill rotWithShape="1">
          <a:blip r:embed="rId4">
            <a:alphaModFix/>
          </a:blip>
          <a:srcRect/>
          <a:stretch/>
        </p:blipFill>
        <p:spPr>
          <a:xfrm>
            <a:off x="8874219" y="601473"/>
            <a:ext cx="2843769" cy="2434106"/>
          </a:xfrm>
          <a:prstGeom prst="rect">
            <a:avLst/>
          </a:prstGeom>
          <a:noFill/>
          <a:ln>
            <a:noFill/>
          </a:ln>
        </p:spPr>
      </p:pic>
      <p:pic>
        <p:nvPicPr>
          <p:cNvPr id="97" name="Google Shape;97;p12"/>
          <p:cNvPicPr preferRelativeResize="0"/>
          <p:nvPr/>
        </p:nvPicPr>
        <p:blipFill rotWithShape="1">
          <a:blip r:embed="rId5">
            <a:alphaModFix/>
          </a:blip>
          <a:srcRect/>
          <a:stretch/>
        </p:blipFill>
        <p:spPr>
          <a:xfrm>
            <a:off x="9868746" y="5628865"/>
            <a:ext cx="1556418" cy="543190"/>
          </a:xfrm>
          <a:prstGeom prst="rect">
            <a:avLst/>
          </a:prstGeom>
          <a:noFill/>
          <a:ln>
            <a:noFill/>
          </a:ln>
        </p:spPr>
      </p:pic>
      <p:sp>
        <p:nvSpPr>
          <p:cNvPr id="98" name="Google Shape;98;p12"/>
          <p:cNvSpPr txBox="1"/>
          <p:nvPr/>
        </p:nvSpPr>
        <p:spPr>
          <a:xfrm>
            <a:off x="4242590" y="3198138"/>
            <a:ext cx="24555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D8D8D8"/>
                </a:solidFill>
                <a:latin typeface="Gill Sans"/>
                <a:ea typeface="Gill Sans"/>
                <a:cs typeface="Gill Sans"/>
                <a:sym typeface="Gill Sans"/>
              </a:rPr>
              <a:t>November, 2022</a:t>
            </a:r>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190" y="4261037"/>
            <a:ext cx="1240522" cy="202280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22"/>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92" name="Google Shape;192;p22"/>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Inputs - GOA Bottom Trawl Survey</a:t>
            </a:r>
            <a:endParaRPr dirty="0"/>
          </a:p>
        </p:txBody>
      </p:sp>
      <p:sp>
        <p:nvSpPr>
          <p:cNvPr id="190" name="Google Shape;190;p22"/>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pic>
        <p:nvPicPr>
          <p:cNvPr id="4" name="Picture 3"/>
          <p:cNvPicPr>
            <a:picLocks noChangeAspect="1"/>
          </p:cNvPicPr>
          <p:nvPr/>
        </p:nvPicPr>
        <p:blipFill>
          <a:blip r:embed="rId4"/>
          <a:stretch>
            <a:fillRect/>
          </a:stretch>
        </p:blipFill>
        <p:spPr>
          <a:xfrm>
            <a:off x="581192" y="1715856"/>
            <a:ext cx="9558488" cy="500018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7"/>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40" name="Google Shape;240;p27"/>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241" name="Google Shape;241;p27"/>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Summary</a:t>
            </a:r>
            <a:endParaRPr/>
          </a:p>
        </p:txBody>
      </p:sp>
      <p:sp>
        <p:nvSpPr>
          <p:cNvPr id="242" name="Google Shape;242;p27"/>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dirty="0">
                <a:latin typeface="Arial"/>
                <a:ea typeface="Arial"/>
                <a:cs typeface="Arial"/>
                <a:sym typeface="Arial"/>
              </a:rPr>
              <a:t>No </a:t>
            </a:r>
            <a:r>
              <a:rPr lang="en-US" dirty="0" err="1" smtClean="0">
                <a:latin typeface="Arial"/>
                <a:ea typeface="Arial"/>
                <a:cs typeface="Arial"/>
                <a:sym typeface="Arial"/>
              </a:rPr>
              <a:t>Mdel</a:t>
            </a:r>
            <a:r>
              <a:rPr lang="en-US" dirty="0" smtClean="0">
                <a:latin typeface="Arial"/>
                <a:ea typeface="Arial"/>
                <a:cs typeface="Arial"/>
                <a:sym typeface="Arial"/>
              </a:rPr>
              <a:t> </a:t>
            </a:r>
            <a:r>
              <a:rPr lang="en-US" dirty="0">
                <a:latin typeface="Arial"/>
                <a:ea typeface="Arial"/>
                <a:cs typeface="Arial"/>
                <a:sym typeface="Arial"/>
              </a:rPr>
              <a:t>Changes</a:t>
            </a:r>
            <a:endParaRPr dirty="0">
              <a:latin typeface="Arial"/>
              <a:ea typeface="Arial"/>
              <a:cs typeface="Arial"/>
              <a:sym typeface="Arial"/>
            </a:endParaRPr>
          </a:p>
          <a:p>
            <a:pPr marL="914400" lvl="1" indent="-333756" algn="l" rtl="0">
              <a:spcBef>
                <a:spcPts val="0"/>
              </a:spcBef>
              <a:spcAft>
                <a:spcPts val="0"/>
              </a:spcAft>
              <a:buSzPts val="1656"/>
              <a:buFont typeface="Arial"/>
              <a:buChar char="◼"/>
            </a:pPr>
            <a:r>
              <a:rPr lang="en-US" dirty="0">
                <a:latin typeface="Arial"/>
                <a:ea typeface="Arial"/>
                <a:cs typeface="Arial"/>
                <a:sym typeface="Arial"/>
              </a:rPr>
              <a:t>Same model as 2018, see </a:t>
            </a:r>
            <a:r>
              <a:rPr lang="en-US" u="sng" dirty="0">
                <a:solidFill>
                  <a:schemeClr val="dk1"/>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Spies et al. 2018</a:t>
            </a:r>
            <a:r>
              <a:rPr lang="en-US" dirty="0">
                <a:latin typeface="Arial"/>
                <a:ea typeface="Arial"/>
                <a:cs typeface="Arial"/>
                <a:sym typeface="Arial"/>
              </a:rPr>
              <a:t> for more details</a:t>
            </a:r>
            <a:endParaRPr dirty="0">
              <a:latin typeface="Arial"/>
              <a:ea typeface="Arial"/>
              <a:cs typeface="Arial"/>
              <a:sym typeface="Arial"/>
            </a:endParaRPr>
          </a:p>
          <a:p>
            <a:pPr marL="914400" lvl="1" indent="-333756" algn="l" rtl="0">
              <a:spcBef>
                <a:spcPts val="0"/>
              </a:spcBef>
              <a:spcAft>
                <a:spcPts val="0"/>
              </a:spcAft>
              <a:buSzPts val="1656"/>
              <a:buFont typeface="Arial"/>
              <a:buChar char="◼"/>
            </a:pPr>
            <a:r>
              <a:rPr lang="en-US" dirty="0">
                <a:latin typeface="Arial"/>
                <a:ea typeface="Arial"/>
                <a:cs typeface="Arial"/>
                <a:sym typeface="Arial"/>
              </a:rPr>
              <a:t>Split-sex, age structured model…</a:t>
            </a:r>
            <a:endParaRPr dirty="0">
              <a:latin typeface="Arial"/>
              <a:ea typeface="Arial"/>
              <a:cs typeface="Arial"/>
              <a:sym typeface="Arial"/>
            </a:endParaRPr>
          </a:p>
        </p:txBody>
      </p:sp>
      <p:graphicFrame>
        <p:nvGraphicFramePr>
          <p:cNvPr id="8" name="Table 7"/>
          <p:cNvGraphicFramePr>
            <a:graphicFrameLocks noGrp="1"/>
          </p:cNvGraphicFramePr>
          <p:nvPr>
            <p:extLst>
              <p:ext uri="{D42A27DB-BD31-4B8C-83A1-F6EECF244321}">
                <p14:modId xmlns:p14="http://schemas.microsoft.com/office/powerpoint/2010/main" val="1360381940"/>
              </p:ext>
            </p:extLst>
          </p:nvPr>
        </p:nvGraphicFramePr>
        <p:xfrm>
          <a:off x="680720" y="1892859"/>
          <a:ext cx="10058400" cy="4891433"/>
        </p:xfrm>
        <a:graphic>
          <a:graphicData uri="http://schemas.openxmlformats.org/drawingml/2006/table">
            <a:tbl>
              <a:tblPr firstRow="1" bandRow="1">
                <a:tableStyleId>{5C22544A-7EE6-4342-B048-85BDC9FD1C3A}</a:tableStyleId>
              </a:tblPr>
              <a:tblGrid>
                <a:gridCol w="1341120">
                  <a:extLst>
                    <a:ext uri="{9D8B030D-6E8A-4147-A177-3AD203B41FA5}">
                      <a16:colId xmlns:a16="http://schemas.microsoft.com/office/drawing/2014/main" val="2620090292"/>
                    </a:ext>
                  </a:extLst>
                </a:gridCol>
                <a:gridCol w="8717280">
                  <a:extLst>
                    <a:ext uri="{9D8B030D-6E8A-4147-A177-3AD203B41FA5}">
                      <a16:colId xmlns:a16="http://schemas.microsoft.com/office/drawing/2014/main" val="2564922650"/>
                    </a:ext>
                  </a:extLst>
                </a:gridCol>
              </a:tblGrid>
              <a:tr h="337362">
                <a:tc>
                  <a:txBody>
                    <a:bodyPr/>
                    <a:lstStyle/>
                    <a:p>
                      <a:pPr marL="0" marR="0">
                        <a:spcBef>
                          <a:spcPts val="0"/>
                        </a:spcBef>
                        <a:spcAft>
                          <a:spcPts val="0"/>
                        </a:spcAft>
                      </a:pPr>
                      <a:r>
                        <a:rPr lang="en-US" sz="1800" dirty="0">
                          <a:effectLst/>
                        </a:rPr>
                        <a:t>Model</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a:effectLst/>
                        </a:rPr>
                        <a:t>Description</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656455836"/>
                  </a:ext>
                </a:extLst>
              </a:tr>
              <a:tr h="306693">
                <a:tc>
                  <a:txBody>
                    <a:bodyPr/>
                    <a:lstStyle/>
                    <a:p>
                      <a:pPr marL="0" marR="0">
                        <a:spcBef>
                          <a:spcPts val="0"/>
                        </a:spcBef>
                        <a:spcAft>
                          <a:spcPts val="0"/>
                        </a:spcAft>
                      </a:pPr>
                      <a:r>
                        <a:rPr lang="en-US" sz="1800">
                          <a:solidFill>
                            <a:schemeClr val="bg1">
                              <a:lumMod val="50000"/>
                            </a:schemeClr>
                          </a:solidFill>
                          <a:effectLst/>
                        </a:rPr>
                        <a:t>base</a:t>
                      </a:r>
                      <a:endParaRPr lang="en-US" sz="180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a:solidFill>
                            <a:schemeClr val="bg1">
                              <a:lumMod val="50000"/>
                            </a:schemeClr>
                          </a:solidFill>
                          <a:effectLst/>
                        </a:rPr>
                        <a:t>2020 model (m15.5a) and results (includes 1980s survey data)</a:t>
                      </a:r>
                      <a:endParaRPr lang="en-US" sz="1800" dirty="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719725600"/>
                  </a:ext>
                </a:extLst>
              </a:tr>
              <a:tr h="306693">
                <a:tc>
                  <a:txBody>
                    <a:bodyPr/>
                    <a:lstStyle/>
                    <a:p>
                      <a:pPr marL="0" marR="0">
                        <a:spcBef>
                          <a:spcPts val="0"/>
                        </a:spcBef>
                        <a:spcAft>
                          <a:spcPts val="0"/>
                        </a:spcAft>
                      </a:pPr>
                      <a:r>
                        <a:rPr lang="en-US" sz="1800">
                          <a:solidFill>
                            <a:schemeClr val="bg1">
                              <a:lumMod val="50000"/>
                            </a:schemeClr>
                          </a:solidFill>
                          <a:effectLst/>
                        </a:rPr>
                        <a:t>m15.5a</a:t>
                      </a:r>
                      <a:endParaRPr lang="en-US" sz="180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a:solidFill>
                            <a:schemeClr val="bg1">
                              <a:lumMod val="50000"/>
                            </a:schemeClr>
                          </a:solidFill>
                          <a:effectLst/>
                        </a:rPr>
                        <a:t>base model w/data updated through 2022, using GAP default VAST</a:t>
                      </a:r>
                      <a:endParaRPr lang="en-US" sz="1800" dirty="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73287194"/>
                  </a:ext>
                </a:extLst>
              </a:tr>
              <a:tr h="387273">
                <a:tc>
                  <a:txBody>
                    <a:bodyPr/>
                    <a:lstStyle/>
                    <a:p>
                      <a:pPr marL="0" marR="0">
                        <a:spcBef>
                          <a:spcPts val="0"/>
                        </a:spcBef>
                        <a:spcAft>
                          <a:spcPts val="600"/>
                        </a:spcAft>
                      </a:pPr>
                      <a:r>
                        <a:rPr lang="en-US" sz="1800" dirty="0">
                          <a:effectLst/>
                        </a:rPr>
                        <a:t>m22</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tc>
                <a:tc>
                  <a:txBody>
                    <a:bodyPr/>
                    <a:lstStyle/>
                    <a:p>
                      <a:pPr marL="0" marR="0">
                        <a:spcBef>
                          <a:spcPts val="0"/>
                        </a:spcBef>
                        <a:spcAft>
                          <a:spcPts val="600"/>
                        </a:spcAft>
                      </a:pPr>
                      <a:r>
                        <a:rPr lang="en-US" sz="1800" dirty="0">
                          <a:effectLst/>
                        </a:rPr>
                        <a:t>m15.5a using GAP default VAST (survey data 1990+)</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tc>
                <a:extLst>
                  <a:ext uri="{0D108BD9-81ED-4DB2-BD59-A6C34878D82A}">
                    <a16:rowId xmlns:a16="http://schemas.microsoft.com/office/drawing/2014/main" val="2968310393"/>
                  </a:ext>
                </a:extLst>
              </a:tr>
              <a:tr h="306693">
                <a:tc>
                  <a:txBody>
                    <a:bodyPr/>
                    <a:lstStyle/>
                    <a:p>
                      <a:pPr marL="0" marR="0">
                        <a:spcBef>
                          <a:spcPts val="0"/>
                        </a:spcBef>
                        <a:spcAft>
                          <a:spcPts val="0"/>
                        </a:spcAft>
                      </a:pPr>
                      <a:r>
                        <a:rPr lang="en-US" sz="1800" dirty="0">
                          <a:solidFill>
                            <a:schemeClr val="bg1">
                              <a:lumMod val="50000"/>
                            </a:schemeClr>
                          </a:solidFill>
                          <a:effectLst/>
                        </a:rPr>
                        <a:t>m22.1</a:t>
                      </a:r>
                      <a:endParaRPr lang="en-US" sz="1800" dirty="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a:solidFill>
                            <a:schemeClr val="bg1">
                              <a:lumMod val="50000"/>
                            </a:schemeClr>
                          </a:solidFill>
                          <a:effectLst/>
                        </a:rPr>
                        <a:t>m22 w/increased length plus group</a:t>
                      </a:r>
                      <a:endParaRPr lang="en-US" sz="1800" dirty="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703190042"/>
                  </a:ext>
                </a:extLst>
              </a:tr>
              <a:tr h="306693">
                <a:tc>
                  <a:txBody>
                    <a:bodyPr/>
                    <a:lstStyle/>
                    <a:p>
                      <a:pPr marL="0" marR="0">
                        <a:spcBef>
                          <a:spcPts val="0"/>
                        </a:spcBef>
                        <a:spcAft>
                          <a:spcPts val="0"/>
                        </a:spcAft>
                      </a:pPr>
                      <a:r>
                        <a:rPr lang="en-US" sz="1800">
                          <a:solidFill>
                            <a:schemeClr val="bg1">
                              <a:lumMod val="50000"/>
                            </a:schemeClr>
                          </a:solidFill>
                          <a:effectLst/>
                        </a:rPr>
                        <a:t>m22.2</a:t>
                      </a:r>
                      <a:endParaRPr lang="en-US" sz="180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a:solidFill>
                            <a:schemeClr val="bg1">
                              <a:lumMod val="50000"/>
                            </a:schemeClr>
                          </a:solidFill>
                          <a:effectLst/>
                        </a:rPr>
                        <a:t>m22 w/increased age plus group</a:t>
                      </a:r>
                      <a:endParaRPr lang="en-US" sz="1800" dirty="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198548416"/>
                  </a:ext>
                </a:extLst>
              </a:tr>
              <a:tr h="361974">
                <a:tc>
                  <a:txBody>
                    <a:bodyPr/>
                    <a:lstStyle/>
                    <a:p>
                      <a:pPr marL="0" marR="0">
                        <a:spcBef>
                          <a:spcPts val="0"/>
                        </a:spcBef>
                        <a:spcAft>
                          <a:spcPts val="0"/>
                        </a:spcAft>
                      </a:pPr>
                      <a:r>
                        <a:rPr lang="en-US" sz="1800">
                          <a:solidFill>
                            <a:schemeClr val="bg1">
                              <a:lumMod val="50000"/>
                            </a:schemeClr>
                          </a:solidFill>
                          <a:effectLst/>
                        </a:rPr>
                        <a:t>m22.3</a:t>
                      </a:r>
                      <a:endParaRPr lang="en-US" sz="180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800" dirty="0">
                          <a:solidFill>
                            <a:schemeClr val="bg1">
                              <a:lumMod val="50000"/>
                            </a:schemeClr>
                          </a:solidFill>
                          <a:effectLst/>
                        </a:rPr>
                        <a:t>m22 w/increased age &amp; length plus groups</a:t>
                      </a:r>
                      <a:endParaRPr lang="en-US" sz="1800" dirty="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tc>
                <a:extLst>
                  <a:ext uri="{0D108BD9-81ED-4DB2-BD59-A6C34878D82A}">
                    <a16:rowId xmlns:a16="http://schemas.microsoft.com/office/drawing/2014/main" val="772315354"/>
                  </a:ext>
                </a:extLst>
              </a:tr>
              <a:tr h="306693">
                <a:tc>
                  <a:txBody>
                    <a:bodyPr/>
                    <a:lstStyle/>
                    <a:p>
                      <a:pPr marL="0" marR="0">
                        <a:spcBef>
                          <a:spcPts val="0"/>
                        </a:spcBef>
                        <a:spcAft>
                          <a:spcPts val="0"/>
                        </a:spcAft>
                      </a:pPr>
                      <a:r>
                        <a:rPr lang="en-US" sz="1800">
                          <a:solidFill>
                            <a:schemeClr val="bg1">
                              <a:lumMod val="50000"/>
                            </a:schemeClr>
                          </a:solidFill>
                          <a:effectLst/>
                        </a:rPr>
                        <a:t>m22a</a:t>
                      </a:r>
                      <a:endParaRPr lang="en-US" sz="180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a:solidFill>
                            <a:schemeClr val="bg1">
                              <a:lumMod val="50000"/>
                            </a:schemeClr>
                          </a:solidFill>
                          <a:effectLst/>
                        </a:rPr>
                        <a:t>m22 using lognormal error VAST (survey data 1990+)</a:t>
                      </a:r>
                      <a:endParaRPr lang="en-US" sz="180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630100073"/>
                  </a:ext>
                </a:extLst>
              </a:tr>
              <a:tr h="306693">
                <a:tc>
                  <a:txBody>
                    <a:bodyPr/>
                    <a:lstStyle/>
                    <a:p>
                      <a:pPr marL="0" marR="0">
                        <a:spcBef>
                          <a:spcPts val="0"/>
                        </a:spcBef>
                        <a:spcAft>
                          <a:spcPts val="0"/>
                        </a:spcAft>
                      </a:pPr>
                      <a:r>
                        <a:rPr lang="en-US" sz="1800">
                          <a:solidFill>
                            <a:schemeClr val="bg1">
                              <a:lumMod val="50000"/>
                            </a:schemeClr>
                          </a:solidFill>
                          <a:effectLst/>
                        </a:rPr>
                        <a:t>m22.1a</a:t>
                      </a:r>
                      <a:endParaRPr lang="en-US" sz="180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smtClean="0">
                          <a:solidFill>
                            <a:schemeClr val="bg1">
                              <a:lumMod val="50000"/>
                            </a:schemeClr>
                          </a:solidFill>
                          <a:effectLst/>
                        </a:rPr>
                        <a:t>M22.1 w/lognormal VAST</a:t>
                      </a:r>
                      <a:endParaRPr lang="en-US" sz="1800" dirty="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626469375"/>
                  </a:ext>
                </a:extLst>
              </a:tr>
              <a:tr h="306693">
                <a:tc>
                  <a:txBody>
                    <a:bodyPr/>
                    <a:lstStyle/>
                    <a:p>
                      <a:pPr marL="0" marR="0">
                        <a:spcBef>
                          <a:spcPts val="0"/>
                        </a:spcBef>
                        <a:spcAft>
                          <a:spcPts val="0"/>
                        </a:spcAft>
                      </a:pPr>
                      <a:r>
                        <a:rPr lang="en-US" sz="1800">
                          <a:solidFill>
                            <a:schemeClr val="bg1">
                              <a:lumMod val="50000"/>
                            </a:schemeClr>
                          </a:solidFill>
                          <a:effectLst/>
                        </a:rPr>
                        <a:t>m22.2a</a:t>
                      </a:r>
                      <a:endParaRPr lang="en-US" sz="180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smtClean="0">
                          <a:solidFill>
                            <a:schemeClr val="bg1">
                              <a:lumMod val="50000"/>
                            </a:schemeClr>
                          </a:solidFill>
                          <a:effectLst/>
                        </a:rPr>
                        <a:t>M22.2  w/lognormal VAST</a:t>
                      </a:r>
                      <a:endParaRPr lang="en-US" sz="1800" dirty="0" smtClean="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302686941"/>
                  </a:ext>
                </a:extLst>
              </a:tr>
              <a:tr h="431201">
                <a:tc>
                  <a:txBody>
                    <a:bodyPr/>
                    <a:lstStyle/>
                    <a:p>
                      <a:pPr marL="0" marR="0">
                        <a:spcBef>
                          <a:spcPts val="0"/>
                        </a:spcBef>
                        <a:spcAft>
                          <a:spcPts val="0"/>
                        </a:spcAft>
                      </a:pPr>
                      <a:r>
                        <a:rPr lang="en-US" sz="1800">
                          <a:effectLst/>
                        </a:rPr>
                        <a:t>m22.3a</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smtClean="0">
                          <a:effectLst/>
                        </a:rPr>
                        <a:t>M22.3 w/lognormal VAST</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tc>
                <a:extLst>
                  <a:ext uri="{0D108BD9-81ED-4DB2-BD59-A6C34878D82A}">
                    <a16:rowId xmlns:a16="http://schemas.microsoft.com/office/drawing/2014/main" val="2471178322"/>
                  </a:ext>
                </a:extLst>
              </a:tr>
              <a:tr h="306693">
                <a:tc>
                  <a:txBody>
                    <a:bodyPr/>
                    <a:lstStyle/>
                    <a:p>
                      <a:pPr marL="0" marR="0">
                        <a:spcBef>
                          <a:spcPts val="0"/>
                        </a:spcBef>
                        <a:spcAft>
                          <a:spcPts val="0"/>
                        </a:spcAft>
                      </a:pPr>
                      <a:r>
                        <a:rPr lang="en-US" sz="1800">
                          <a:solidFill>
                            <a:schemeClr val="bg1">
                              <a:lumMod val="50000"/>
                            </a:schemeClr>
                          </a:solidFill>
                          <a:effectLst/>
                        </a:rPr>
                        <a:t>m22b</a:t>
                      </a:r>
                      <a:endParaRPr lang="en-US" sz="180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a:solidFill>
                            <a:schemeClr val="bg1">
                              <a:lumMod val="50000"/>
                            </a:schemeClr>
                          </a:solidFill>
                          <a:effectLst/>
                        </a:rPr>
                        <a:t>m22 using design-based survey abundance (1990+)</a:t>
                      </a:r>
                      <a:endParaRPr lang="en-US" sz="180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513835494"/>
                  </a:ext>
                </a:extLst>
              </a:tr>
              <a:tr h="306693">
                <a:tc>
                  <a:txBody>
                    <a:bodyPr/>
                    <a:lstStyle/>
                    <a:p>
                      <a:pPr marL="0" marR="0">
                        <a:spcBef>
                          <a:spcPts val="0"/>
                        </a:spcBef>
                        <a:spcAft>
                          <a:spcPts val="0"/>
                        </a:spcAft>
                      </a:pPr>
                      <a:r>
                        <a:rPr lang="en-US" sz="1800">
                          <a:solidFill>
                            <a:schemeClr val="bg1">
                              <a:lumMod val="50000"/>
                            </a:schemeClr>
                          </a:solidFill>
                          <a:effectLst/>
                        </a:rPr>
                        <a:t>m22.1b</a:t>
                      </a:r>
                      <a:endParaRPr lang="en-US" sz="180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smtClean="0">
                          <a:solidFill>
                            <a:schemeClr val="bg1">
                              <a:lumMod val="50000"/>
                            </a:schemeClr>
                          </a:solidFill>
                          <a:effectLst/>
                        </a:rPr>
                        <a:t>M22.1 w/</a:t>
                      </a:r>
                      <a:r>
                        <a:rPr lang="en-US" sz="1800" dirty="0" err="1" smtClean="0">
                          <a:solidFill>
                            <a:schemeClr val="bg1">
                              <a:lumMod val="50000"/>
                            </a:schemeClr>
                          </a:solidFill>
                          <a:effectLst/>
                        </a:rPr>
                        <a:t>db</a:t>
                      </a:r>
                      <a:r>
                        <a:rPr lang="en-US" sz="1800" dirty="0" smtClean="0">
                          <a:solidFill>
                            <a:schemeClr val="bg1">
                              <a:lumMod val="50000"/>
                            </a:schemeClr>
                          </a:solidFill>
                          <a:effectLst/>
                        </a:rPr>
                        <a:t> survey</a:t>
                      </a:r>
                      <a:endParaRPr lang="en-US" sz="1800" dirty="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863861492"/>
                  </a:ext>
                </a:extLst>
              </a:tr>
              <a:tr h="306693">
                <a:tc>
                  <a:txBody>
                    <a:bodyPr/>
                    <a:lstStyle/>
                    <a:p>
                      <a:pPr marL="0" marR="0">
                        <a:spcBef>
                          <a:spcPts val="0"/>
                        </a:spcBef>
                        <a:spcAft>
                          <a:spcPts val="0"/>
                        </a:spcAft>
                      </a:pPr>
                      <a:r>
                        <a:rPr lang="en-US" sz="1800">
                          <a:solidFill>
                            <a:schemeClr val="bg1">
                              <a:lumMod val="50000"/>
                            </a:schemeClr>
                          </a:solidFill>
                          <a:effectLst/>
                        </a:rPr>
                        <a:t>m22.2b</a:t>
                      </a:r>
                      <a:endParaRPr lang="en-US" sz="180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smtClean="0">
                          <a:solidFill>
                            <a:schemeClr val="bg1">
                              <a:lumMod val="50000"/>
                            </a:schemeClr>
                          </a:solidFill>
                          <a:effectLst/>
                        </a:rPr>
                        <a:t>M22.2  w/</a:t>
                      </a:r>
                      <a:r>
                        <a:rPr lang="en-US" sz="1800" dirty="0" err="1" smtClean="0">
                          <a:solidFill>
                            <a:schemeClr val="bg1">
                              <a:lumMod val="50000"/>
                            </a:schemeClr>
                          </a:solidFill>
                          <a:effectLst/>
                        </a:rPr>
                        <a:t>db</a:t>
                      </a:r>
                      <a:r>
                        <a:rPr lang="en-US" sz="1800" dirty="0" smtClean="0">
                          <a:solidFill>
                            <a:schemeClr val="bg1">
                              <a:lumMod val="50000"/>
                            </a:schemeClr>
                          </a:solidFill>
                          <a:effectLst/>
                        </a:rPr>
                        <a:t> survey</a:t>
                      </a:r>
                      <a:endParaRPr lang="en-US" sz="1800" dirty="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74227146"/>
                  </a:ext>
                </a:extLst>
              </a:tr>
              <a:tr h="306693">
                <a:tc>
                  <a:txBody>
                    <a:bodyPr/>
                    <a:lstStyle/>
                    <a:p>
                      <a:pPr marL="0" marR="0">
                        <a:spcBef>
                          <a:spcPts val="0"/>
                        </a:spcBef>
                        <a:spcAft>
                          <a:spcPts val="0"/>
                        </a:spcAft>
                      </a:pPr>
                      <a:r>
                        <a:rPr lang="en-US" sz="1800">
                          <a:solidFill>
                            <a:schemeClr val="bg1">
                              <a:lumMod val="50000"/>
                            </a:schemeClr>
                          </a:solidFill>
                          <a:effectLst/>
                        </a:rPr>
                        <a:t>m22.3b</a:t>
                      </a:r>
                      <a:endParaRPr lang="en-US" sz="180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smtClean="0">
                          <a:solidFill>
                            <a:schemeClr val="bg1">
                              <a:lumMod val="50000"/>
                            </a:schemeClr>
                          </a:solidFill>
                          <a:effectLst/>
                        </a:rPr>
                        <a:t>M22.3  w/</a:t>
                      </a:r>
                      <a:r>
                        <a:rPr lang="en-US" sz="1800" dirty="0" err="1" smtClean="0">
                          <a:solidFill>
                            <a:schemeClr val="bg1">
                              <a:lumMod val="50000"/>
                            </a:schemeClr>
                          </a:solidFill>
                          <a:effectLst/>
                        </a:rPr>
                        <a:t>db</a:t>
                      </a:r>
                      <a:r>
                        <a:rPr lang="en-US" sz="1800" dirty="0" smtClean="0">
                          <a:solidFill>
                            <a:schemeClr val="bg1">
                              <a:lumMod val="50000"/>
                            </a:schemeClr>
                          </a:solidFill>
                          <a:effectLst/>
                        </a:rPr>
                        <a:t> survey</a:t>
                      </a:r>
                      <a:endParaRPr lang="en-US" sz="1800" dirty="0">
                        <a:solidFill>
                          <a:schemeClr val="bg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1508798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58" name="Google Shape;258;p2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259" name="Google Shape;259;p2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Fit - Catch</a:t>
            </a:r>
            <a:endParaRPr/>
          </a:p>
        </p:txBody>
      </p:sp>
      <p:pic>
        <p:nvPicPr>
          <p:cNvPr id="4" name="Picture 3"/>
          <p:cNvPicPr>
            <a:picLocks noChangeAspect="1"/>
          </p:cNvPicPr>
          <p:nvPr/>
        </p:nvPicPr>
        <p:blipFill>
          <a:blip r:embed="rId4"/>
          <a:stretch>
            <a:fillRect/>
          </a:stretch>
        </p:blipFill>
        <p:spPr>
          <a:xfrm>
            <a:off x="1056267" y="1800300"/>
            <a:ext cx="9463468" cy="4824020"/>
          </a:xfrm>
          <a:prstGeom prst="rect">
            <a:avLst/>
          </a:prstGeom>
        </p:spPr>
      </p:pic>
    </p:spTree>
    <p:extLst>
      <p:ext uri="{BB962C8B-B14F-4D97-AF65-F5344CB8AC3E}">
        <p14:creationId xmlns:p14="http://schemas.microsoft.com/office/powerpoint/2010/main" val="1146935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0"/>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67" name="Google Shape;267;p30"/>
          <p:cNvSpPr txBox="1">
            <a:spLocks noGrp="1"/>
          </p:cNvSpPr>
          <p:nvPr>
            <p:ph type="sldNum" idx="12"/>
          </p:nvPr>
        </p:nvSpPr>
        <p:spPr>
          <a:xfrm>
            <a:off x="10558300" y="593581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68" name="Google Shape;268;p30"/>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Fit - Fishery Size Composition</a:t>
            </a: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2100" y="1652366"/>
            <a:ext cx="5943612" cy="502921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400" y="1652366"/>
            <a:ext cx="5092700" cy="50927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85" name="Google Shape;285;p32"/>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286" name="Google Shape;286;p32"/>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a:t>Model Fit - Survey Age </a:t>
            </a:r>
            <a:r>
              <a:rPr lang="en-US" sz="3600" dirty="0" smtClean="0"/>
              <a:t>Composition</a:t>
            </a:r>
            <a:endParaRPr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759" y="1684554"/>
            <a:ext cx="6104647" cy="516547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978" y="1692529"/>
            <a:ext cx="5157495" cy="515749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85" name="Google Shape;285;p32"/>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86" name="Google Shape;286;p32"/>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a:t>Model Fit - </a:t>
            </a:r>
            <a:r>
              <a:rPr lang="en-US" sz="3600" dirty="0" smtClean="0"/>
              <a:t>Fishery Length Composition</a:t>
            </a:r>
            <a:endParaRPr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4899" y="1708483"/>
            <a:ext cx="6085793" cy="514951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424" y="1708483"/>
            <a:ext cx="5141542" cy="5141542"/>
          </a:xfrm>
          <a:prstGeom prst="rect">
            <a:avLst/>
          </a:prstGeom>
        </p:spPr>
      </p:pic>
    </p:spTree>
    <p:extLst>
      <p:ext uri="{BB962C8B-B14F-4D97-AF65-F5344CB8AC3E}">
        <p14:creationId xmlns:p14="http://schemas.microsoft.com/office/powerpoint/2010/main" val="1414778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76" name="Google Shape;276;p3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77" name="Google Shape;277;p3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Fit - Survey Biomass</a:t>
            </a:r>
            <a:endParaRPr/>
          </a:p>
        </p:txBody>
      </p:sp>
      <p:pic>
        <p:nvPicPr>
          <p:cNvPr id="4" name="Picture 3"/>
          <p:cNvPicPr>
            <a:picLocks noChangeAspect="1"/>
          </p:cNvPicPr>
          <p:nvPr/>
        </p:nvPicPr>
        <p:blipFill>
          <a:blip r:embed="rId4"/>
          <a:stretch>
            <a:fillRect/>
          </a:stretch>
        </p:blipFill>
        <p:spPr>
          <a:xfrm>
            <a:off x="747643" y="1765471"/>
            <a:ext cx="10715673" cy="4555765"/>
          </a:xfrm>
          <a:prstGeom prst="rect">
            <a:avLst/>
          </a:prstGeom>
        </p:spPr>
      </p:pic>
    </p:spTree>
    <p:extLst>
      <p:ext uri="{BB962C8B-B14F-4D97-AF65-F5344CB8AC3E}">
        <p14:creationId xmlns:p14="http://schemas.microsoft.com/office/powerpoint/2010/main" val="3056694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76" name="Google Shape;276;p3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77" name="Google Shape;277;p3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Fit - Survey Biomass</a:t>
            </a:r>
            <a:endParaRPr/>
          </a:p>
        </p:txBody>
      </p:sp>
      <p:pic>
        <p:nvPicPr>
          <p:cNvPr id="2" name="Picture 1"/>
          <p:cNvPicPr>
            <a:picLocks noChangeAspect="1"/>
          </p:cNvPicPr>
          <p:nvPr/>
        </p:nvPicPr>
        <p:blipFill>
          <a:blip r:embed="rId4"/>
          <a:stretch>
            <a:fillRect/>
          </a:stretch>
        </p:blipFill>
        <p:spPr>
          <a:xfrm>
            <a:off x="1652294" y="1715856"/>
            <a:ext cx="8906006" cy="501221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12" name="Google Shape;312;p3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13" name="Google Shape;313;p3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Selectivity</a:t>
            </a:r>
            <a:endParaRPr/>
          </a:p>
        </p:txBody>
      </p:sp>
      <p:pic>
        <p:nvPicPr>
          <p:cNvPr id="3" name="Picture 2"/>
          <p:cNvPicPr>
            <a:picLocks noChangeAspect="1"/>
          </p:cNvPicPr>
          <p:nvPr/>
        </p:nvPicPr>
        <p:blipFill>
          <a:blip r:embed="rId4"/>
          <a:stretch>
            <a:fillRect/>
          </a:stretch>
        </p:blipFill>
        <p:spPr>
          <a:xfrm>
            <a:off x="1372501" y="1715856"/>
            <a:ext cx="8512278" cy="488484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21" name="Google Shape;321;p3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322" name="Google Shape;322;p3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Time Series - Spawning Stock Biomass</a:t>
            </a:r>
            <a:endParaRPr/>
          </a:p>
        </p:txBody>
      </p:sp>
      <p:pic>
        <p:nvPicPr>
          <p:cNvPr id="4" name="Picture 3"/>
          <p:cNvPicPr>
            <a:picLocks noChangeAspect="1"/>
          </p:cNvPicPr>
          <p:nvPr/>
        </p:nvPicPr>
        <p:blipFill>
          <a:blip r:embed="rId4"/>
          <a:stretch>
            <a:fillRect/>
          </a:stretch>
        </p:blipFill>
        <p:spPr>
          <a:xfrm>
            <a:off x="1007974" y="1800300"/>
            <a:ext cx="10041821" cy="47833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730100" y="646471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2" name="TextBox 1"/>
          <p:cNvSpPr txBox="1"/>
          <p:nvPr/>
        </p:nvSpPr>
        <p:spPr>
          <a:xfrm>
            <a:off x="274320" y="2067118"/>
            <a:ext cx="11021434" cy="4801314"/>
          </a:xfrm>
          <a:prstGeom prst="rect">
            <a:avLst/>
          </a:prstGeom>
          <a:noFill/>
        </p:spPr>
        <p:txBody>
          <a:bodyPr wrap="square" rtlCol="0">
            <a:spAutoFit/>
          </a:bodyPr>
          <a:lstStyle/>
          <a:p>
            <a:pPr marL="285750" indent="-285750">
              <a:buFont typeface="Arial" panose="020B0604020202020204" pitchFamily="34" charset="0"/>
              <a:buChar char="•"/>
            </a:pPr>
            <a:r>
              <a:rPr lang="en-US" sz="1600" i="1" dirty="0" smtClean="0">
                <a:solidFill>
                  <a:schemeClr val="bg1">
                    <a:lumMod val="50000"/>
                  </a:schemeClr>
                </a:solidFill>
              </a:rPr>
              <a:t>The Team recommends all GOA authors </a:t>
            </a:r>
            <a:r>
              <a:rPr lang="en-US" sz="1600" i="1" dirty="0">
                <a:solidFill>
                  <a:schemeClr val="bg1">
                    <a:lumMod val="50000"/>
                  </a:schemeClr>
                </a:solidFill>
              </a:rPr>
              <a:t>evaluate any bottom trawl survey information used in their assessment prior to 1990 including the 1984 and 1987 surveys and conduct sensitivity analyses to evaluate their usefulness to the </a:t>
            </a:r>
            <a:r>
              <a:rPr lang="en-US" sz="1600" i="1" dirty="0" smtClean="0">
                <a:solidFill>
                  <a:schemeClr val="bg1">
                    <a:lumMod val="50000"/>
                  </a:schemeClr>
                </a:solidFill>
              </a:rPr>
              <a:t>assessment” (</a:t>
            </a:r>
            <a:r>
              <a:rPr lang="en-US" sz="1600" i="1" dirty="0">
                <a:solidFill>
                  <a:schemeClr val="bg1">
                    <a:lumMod val="50000"/>
                  </a:schemeClr>
                </a:solidFill>
              </a:rPr>
              <a:t>PT, November 2021</a:t>
            </a:r>
            <a:r>
              <a:rPr lang="en-US" sz="1600" i="1" dirty="0" smtClean="0">
                <a:solidFill>
                  <a:schemeClr val="bg1">
                    <a:lumMod val="50000"/>
                  </a:schemeClr>
                </a:solidFill>
              </a:rPr>
              <a:t>)</a:t>
            </a:r>
          </a:p>
          <a:p>
            <a:pPr marL="285750" lvl="8" indent="174625">
              <a:buFont typeface="Arial" panose="020B0604020202020204" pitchFamily="34" charset="0"/>
              <a:buChar char="•"/>
            </a:pPr>
            <a:r>
              <a:rPr lang="en-US" sz="1600" dirty="0" smtClean="0"/>
              <a:t>The </a:t>
            </a:r>
            <a:r>
              <a:rPr lang="en-US" sz="1600" dirty="0"/>
              <a:t>1980s survey data has been removed – iterative model evaluations were completed</a:t>
            </a:r>
            <a:r>
              <a:rPr lang="en-US" sz="1600" dirty="0" smtClean="0"/>
              <a:t>.</a:t>
            </a:r>
          </a:p>
          <a:p>
            <a:pPr marL="285750" lvl="8"/>
            <a:endParaRPr lang="en-US" sz="1800" dirty="0"/>
          </a:p>
          <a:p>
            <a:pPr marL="285750" indent="-285750">
              <a:buFont typeface="Arial" panose="020B0604020202020204" pitchFamily="34" charset="0"/>
              <a:buChar char="•"/>
            </a:pPr>
            <a:r>
              <a:rPr lang="en-US" sz="1600" i="1" dirty="0" smtClean="0">
                <a:solidFill>
                  <a:schemeClr val="bg1">
                    <a:lumMod val="50000"/>
                  </a:schemeClr>
                </a:solidFill>
              </a:rPr>
              <a:t>“...Finally</a:t>
            </a:r>
            <a:r>
              <a:rPr lang="en-US" sz="1600" i="1" dirty="0">
                <a:solidFill>
                  <a:schemeClr val="bg1">
                    <a:lumMod val="50000"/>
                  </a:schemeClr>
                </a:solidFill>
              </a:rPr>
              <a:t>, the SSC requests that design-based estimates of survey biomass be included in comparisons with VAST model estimates.</a:t>
            </a:r>
          </a:p>
          <a:p>
            <a:pPr marL="284163" indent="60325"/>
            <a:r>
              <a:rPr lang="en-US" sz="1600" i="1" dirty="0" smtClean="0">
                <a:solidFill>
                  <a:schemeClr val="bg1">
                    <a:lumMod val="50000"/>
                  </a:schemeClr>
                </a:solidFill>
              </a:rPr>
              <a:t>The </a:t>
            </a:r>
            <a:r>
              <a:rPr lang="en-US" sz="1600" i="1" dirty="0">
                <a:solidFill>
                  <a:schemeClr val="bg1">
                    <a:lumMod val="50000"/>
                  </a:schemeClr>
                </a:solidFill>
              </a:rPr>
              <a:t>SSC requests the assessment author justify the use of the new parameterization of VAST specifically as it </a:t>
            </a:r>
            <a:r>
              <a:rPr lang="en-US" sz="1600" i="1" dirty="0" smtClean="0">
                <a:solidFill>
                  <a:schemeClr val="bg1">
                    <a:lumMod val="50000"/>
                  </a:schemeClr>
                </a:solidFill>
              </a:rPr>
              <a:t>relates </a:t>
            </a:r>
            <a:r>
              <a:rPr lang="en-US" sz="1600" i="1" dirty="0">
                <a:solidFill>
                  <a:schemeClr val="bg1">
                    <a:lumMod val="50000"/>
                  </a:schemeClr>
                </a:solidFill>
              </a:rPr>
              <a:t>to dusky rockfish. Past SSC discussions regarding the general implementation of VAST in </a:t>
            </a:r>
            <a:r>
              <a:rPr lang="en-US" sz="1600" i="1" dirty="0" smtClean="0">
                <a:solidFill>
                  <a:schemeClr val="bg1">
                    <a:lumMod val="50000"/>
                  </a:schemeClr>
                </a:solidFill>
              </a:rPr>
              <a:t>	assessments </a:t>
            </a:r>
            <a:r>
              <a:rPr lang="en-US" sz="1600" i="1" dirty="0">
                <a:solidFill>
                  <a:schemeClr val="bg1">
                    <a:lumMod val="50000"/>
                  </a:schemeClr>
                </a:solidFill>
              </a:rPr>
              <a:t>precluded a highly prescriptive approach and specifically recommended allowing for some </a:t>
            </a:r>
            <a:r>
              <a:rPr lang="en-US" sz="1600" i="1" dirty="0" smtClean="0">
                <a:solidFill>
                  <a:schemeClr val="bg1">
                    <a:lumMod val="50000"/>
                  </a:schemeClr>
                </a:solidFill>
              </a:rPr>
              <a:t>species-specific </a:t>
            </a:r>
            <a:r>
              <a:rPr lang="en-US" sz="1600" i="1" dirty="0">
                <a:solidFill>
                  <a:schemeClr val="bg1">
                    <a:lumMod val="50000"/>
                  </a:schemeClr>
                </a:solidFill>
              </a:rPr>
              <a:t>adaptations of the VAST framework “(October 2020)</a:t>
            </a:r>
          </a:p>
          <a:p>
            <a:pPr marL="285750" lvl="8" indent="174625">
              <a:buFont typeface="Arial" panose="020B0604020202020204" pitchFamily="34" charset="0"/>
              <a:buChar char="•"/>
            </a:pPr>
            <a:r>
              <a:rPr lang="en-US" sz="1600" dirty="0" smtClean="0"/>
              <a:t>A </a:t>
            </a:r>
            <a:r>
              <a:rPr lang="en-US" sz="1600" dirty="0"/>
              <a:t>suite of VAST parameterizations, associated diagnostics and design-based survey estimates have been explored and are provided as an appendix. The author’s recommended model uses a lognormal error model instead of the GAP default model</a:t>
            </a:r>
            <a:r>
              <a:rPr lang="en-US" sz="1600" dirty="0" smtClean="0"/>
              <a:t>.</a:t>
            </a:r>
          </a:p>
          <a:p>
            <a:pPr marL="285750" lvl="8"/>
            <a:endParaRPr lang="en-US" sz="1600" dirty="0"/>
          </a:p>
          <a:p>
            <a:pPr marL="285750" lvl="7" indent="-285750">
              <a:buFont typeface="Arial" panose="020B0604020202020204" pitchFamily="34" charset="0"/>
              <a:buChar char="•"/>
            </a:pPr>
            <a:r>
              <a:rPr lang="en-US" sz="1600" i="1" dirty="0" smtClean="0">
                <a:solidFill>
                  <a:schemeClr val="bg1">
                    <a:lumMod val="50000"/>
                  </a:schemeClr>
                </a:solidFill>
              </a:rPr>
              <a:t>“The </a:t>
            </a:r>
            <a:r>
              <a:rPr lang="en-US" sz="1600" i="1" dirty="0">
                <a:solidFill>
                  <a:schemeClr val="bg1">
                    <a:lumMod val="50000"/>
                  </a:schemeClr>
                </a:solidFill>
              </a:rPr>
              <a:t>SSC registers concern with the large positive retrospective pattern in the recommended model and suggests that further investigation of this be a very high priority.” (January 2020</a:t>
            </a:r>
            <a:r>
              <a:rPr lang="en-US" sz="1600" i="1" dirty="0" smtClean="0">
                <a:solidFill>
                  <a:schemeClr val="bg1">
                    <a:lumMod val="50000"/>
                  </a:schemeClr>
                </a:solidFill>
              </a:rPr>
              <a:t>)</a:t>
            </a:r>
          </a:p>
          <a:p>
            <a:pPr marL="285750" lvl="8" indent="174625">
              <a:buFont typeface="Arial" panose="020B0604020202020204" pitchFamily="34" charset="0"/>
              <a:buChar char="•"/>
            </a:pPr>
            <a:r>
              <a:rPr lang="en-US" sz="1600" dirty="0" smtClean="0"/>
              <a:t>Issues </a:t>
            </a:r>
            <a:r>
              <a:rPr lang="en-US" sz="1600" dirty="0"/>
              <a:t>with the retrospective pattern are addressed with the author’s recommended model, changing the </a:t>
            </a:r>
            <a:r>
              <a:rPr lang="en-US" sz="1600" dirty="0" err="1"/>
              <a:t>Mohn’s</a:t>
            </a:r>
            <a:r>
              <a:rPr lang="en-US" sz="1600" dirty="0"/>
              <a:t> rho value from 0.51 to -0.123</a:t>
            </a:r>
            <a:r>
              <a:rPr lang="en-US" sz="1600" dirty="0" smtClean="0"/>
              <a:t>.</a:t>
            </a:r>
            <a:endParaRPr lang="en-US" sz="16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21" name="Google Shape;321;p3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22" name="Google Shape;322;p3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Time Series - Spawning Stock Biomass</a:t>
            </a:r>
            <a:endParaRPr/>
          </a:p>
        </p:txBody>
      </p:sp>
      <p:pic>
        <p:nvPicPr>
          <p:cNvPr id="3" name="Picture 2"/>
          <p:cNvPicPr>
            <a:picLocks noChangeAspect="1"/>
          </p:cNvPicPr>
          <p:nvPr/>
        </p:nvPicPr>
        <p:blipFill>
          <a:blip r:embed="rId4"/>
          <a:stretch>
            <a:fillRect/>
          </a:stretch>
        </p:blipFill>
        <p:spPr>
          <a:xfrm>
            <a:off x="984593" y="1892856"/>
            <a:ext cx="10074316" cy="4542511"/>
          </a:xfrm>
          <a:prstGeom prst="rect">
            <a:avLst/>
          </a:prstGeom>
        </p:spPr>
      </p:pic>
    </p:spTree>
    <p:extLst>
      <p:ext uri="{BB962C8B-B14F-4D97-AF65-F5344CB8AC3E}">
        <p14:creationId xmlns:p14="http://schemas.microsoft.com/office/powerpoint/2010/main" val="223180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21" name="Google Shape;321;p3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322" name="Google Shape;322;p3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Time Series - Spawning Stock Biomass</a:t>
            </a:r>
            <a:endParaRPr/>
          </a:p>
        </p:txBody>
      </p:sp>
      <p:pic>
        <p:nvPicPr>
          <p:cNvPr id="2" name="Picture 1"/>
          <p:cNvPicPr>
            <a:picLocks noChangeAspect="1"/>
          </p:cNvPicPr>
          <p:nvPr/>
        </p:nvPicPr>
        <p:blipFill>
          <a:blip r:embed="rId4"/>
          <a:stretch>
            <a:fillRect/>
          </a:stretch>
        </p:blipFill>
        <p:spPr>
          <a:xfrm>
            <a:off x="1276334" y="1808412"/>
            <a:ext cx="9154149" cy="4937828"/>
          </a:xfrm>
          <a:prstGeom prst="rect">
            <a:avLst/>
          </a:prstGeom>
        </p:spPr>
      </p:pic>
    </p:spTree>
    <p:extLst>
      <p:ext uri="{BB962C8B-B14F-4D97-AF65-F5344CB8AC3E}">
        <p14:creationId xmlns:p14="http://schemas.microsoft.com/office/powerpoint/2010/main" val="1937711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21" name="Google Shape;321;p3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322" name="Google Shape;322;p3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Time Series - Spawning Stock Biomass</a:t>
            </a:r>
            <a:endParaRPr/>
          </a:p>
        </p:txBody>
      </p:sp>
      <p:pic>
        <p:nvPicPr>
          <p:cNvPr id="2" name="Picture 1"/>
          <p:cNvPicPr>
            <a:picLocks noChangeAspect="1"/>
          </p:cNvPicPr>
          <p:nvPr/>
        </p:nvPicPr>
        <p:blipFill>
          <a:blip r:embed="rId4"/>
          <a:stretch>
            <a:fillRect/>
          </a:stretch>
        </p:blipFill>
        <p:spPr>
          <a:xfrm>
            <a:off x="1328051" y="1677633"/>
            <a:ext cx="8046720" cy="5088579"/>
          </a:xfrm>
          <a:prstGeom prst="rect">
            <a:avLst/>
          </a:prstGeom>
        </p:spPr>
      </p:pic>
    </p:spTree>
    <p:extLst>
      <p:ext uri="{BB962C8B-B14F-4D97-AF65-F5344CB8AC3E}">
        <p14:creationId xmlns:p14="http://schemas.microsoft.com/office/powerpoint/2010/main" val="2203916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39" name="Google Shape;339;p3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340" name="Google Shape;340;p3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Time Series - Recruitment</a:t>
            </a: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622" y="1676575"/>
            <a:ext cx="6123502" cy="51814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03" name="Google Shape;303;p3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304" name="Google Shape;304;p3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Parameters</a:t>
            </a: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8034" y="702156"/>
            <a:ext cx="6111246" cy="6111246"/>
          </a:xfrm>
          <a:prstGeom prst="rect">
            <a:avLst/>
          </a:prstGeom>
        </p:spPr>
      </p:pic>
    </p:spTree>
    <p:extLst>
      <p:ext uri="{BB962C8B-B14F-4D97-AF65-F5344CB8AC3E}">
        <p14:creationId xmlns:p14="http://schemas.microsoft.com/office/powerpoint/2010/main" val="3571077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03" name="Google Shape;303;p3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graphicFrame>
        <p:nvGraphicFramePr>
          <p:cNvPr id="4" name="Table 3"/>
          <p:cNvGraphicFramePr>
            <a:graphicFrameLocks noGrp="1"/>
          </p:cNvGraphicFramePr>
          <p:nvPr>
            <p:extLst>
              <p:ext uri="{D42A27DB-BD31-4B8C-83A1-F6EECF244321}">
                <p14:modId xmlns:p14="http://schemas.microsoft.com/office/powerpoint/2010/main" val="3310302903"/>
              </p:ext>
            </p:extLst>
          </p:nvPr>
        </p:nvGraphicFramePr>
        <p:xfrm>
          <a:off x="1036263" y="717991"/>
          <a:ext cx="10119358" cy="5916288"/>
        </p:xfrm>
        <a:graphic>
          <a:graphicData uri="http://schemas.openxmlformats.org/drawingml/2006/table">
            <a:tbl>
              <a:tblPr firstRow="1" bandRow="1">
                <a:tableStyleId>{5C22544A-7EE6-4342-B048-85BDC9FD1C3A}</a:tableStyleId>
              </a:tblPr>
              <a:tblGrid>
                <a:gridCol w="2060982">
                  <a:extLst>
                    <a:ext uri="{9D8B030D-6E8A-4147-A177-3AD203B41FA5}">
                      <a16:colId xmlns:a16="http://schemas.microsoft.com/office/drawing/2014/main" val="2479059901"/>
                    </a:ext>
                  </a:extLst>
                </a:gridCol>
                <a:gridCol w="736831">
                  <a:extLst>
                    <a:ext uri="{9D8B030D-6E8A-4147-A177-3AD203B41FA5}">
                      <a16:colId xmlns:a16="http://schemas.microsoft.com/office/drawing/2014/main" val="2927782269"/>
                    </a:ext>
                  </a:extLst>
                </a:gridCol>
                <a:gridCol w="813505">
                  <a:extLst>
                    <a:ext uri="{9D8B030D-6E8A-4147-A177-3AD203B41FA5}">
                      <a16:colId xmlns:a16="http://schemas.microsoft.com/office/drawing/2014/main" val="1790185288"/>
                    </a:ext>
                  </a:extLst>
                </a:gridCol>
                <a:gridCol w="813505">
                  <a:extLst>
                    <a:ext uri="{9D8B030D-6E8A-4147-A177-3AD203B41FA5}">
                      <a16:colId xmlns:a16="http://schemas.microsoft.com/office/drawing/2014/main" val="591868181"/>
                    </a:ext>
                  </a:extLst>
                </a:gridCol>
                <a:gridCol w="813505">
                  <a:extLst>
                    <a:ext uri="{9D8B030D-6E8A-4147-A177-3AD203B41FA5}">
                      <a16:colId xmlns:a16="http://schemas.microsoft.com/office/drawing/2014/main" val="3379905903"/>
                    </a:ext>
                  </a:extLst>
                </a:gridCol>
                <a:gridCol w="813505">
                  <a:extLst>
                    <a:ext uri="{9D8B030D-6E8A-4147-A177-3AD203B41FA5}">
                      <a16:colId xmlns:a16="http://schemas.microsoft.com/office/drawing/2014/main" val="91455604"/>
                    </a:ext>
                  </a:extLst>
                </a:gridCol>
                <a:gridCol w="813505">
                  <a:extLst>
                    <a:ext uri="{9D8B030D-6E8A-4147-A177-3AD203B41FA5}">
                      <a16:colId xmlns:a16="http://schemas.microsoft.com/office/drawing/2014/main" val="2056144424"/>
                    </a:ext>
                  </a:extLst>
                </a:gridCol>
                <a:gridCol w="813505">
                  <a:extLst>
                    <a:ext uri="{9D8B030D-6E8A-4147-A177-3AD203B41FA5}">
                      <a16:colId xmlns:a16="http://schemas.microsoft.com/office/drawing/2014/main" val="2077363367"/>
                    </a:ext>
                  </a:extLst>
                </a:gridCol>
                <a:gridCol w="813505">
                  <a:extLst>
                    <a:ext uri="{9D8B030D-6E8A-4147-A177-3AD203B41FA5}">
                      <a16:colId xmlns:a16="http://schemas.microsoft.com/office/drawing/2014/main" val="1174209405"/>
                    </a:ext>
                  </a:extLst>
                </a:gridCol>
                <a:gridCol w="813505">
                  <a:extLst>
                    <a:ext uri="{9D8B030D-6E8A-4147-A177-3AD203B41FA5}">
                      <a16:colId xmlns:a16="http://schemas.microsoft.com/office/drawing/2014/main" val="826856733"/>
                    </a:ext>
                  </a:extLst>
                </a:gridCol>
                <a:gridCol w="813505">
                  <a:extLst>
                    <a:ext uri="{9D8B030D-6E8A-4147-A177-3AD203B41FA5}">
                      <a16:colId xmlns:a16="http://schemas.microsoft.com/office/drawing/2014/main" val="3639004012"/>
                    </a:ext>
                  </a:extLst>
                </a:gridCol>
              </a:tblGrid>
              <a:tr h="368928">
                <a:tc>
                  <a:txBody>
                    <a:bodyPr/>
                    <a:lstStyle/>
                    <a:p>
                      <a:pPr marL="0" marR="0">
                        <a:spcBef>
                          <a:spcPts val="0"/>
                        </a:spcBef>
                        <a:spcAft>
                          <a:spcPts val="0"/>
                        </a:spcAft>
                      </a:pPr>
                      <a:r>
                        <a:rPr lang="en-US" sz="1400">
                          <a:effectLst/>
                        </a:rPr>
                        <a:t>Likelihoods</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dirty="0">
                          <a:effectLst/>
                        </a:rPr>
                        <a:t>base</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dirty="0">
                          <a:effectLst/>
                        </a:rPr>
                        <a:t>m15.5a</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dirty="0">
                          <a:effectLst/>
                        </a:rPr>
                        <a:t>m22</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ctr">
                        <a:spcBef>
                          <a:spcPts val="0"/>
                        </a:spcBef>
                        <a:spcAft>
                          <a:spcPts val="0"/>
                        </a:spcAft>
                      </a:pPr>
                      <a:r>
                        <a:rPr lang="en-US" sz="1400" dirty="0">
                          <a:effectLst/>
                        </a:rPr>
                        <a:t>m22.1</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dirty="0">
                          <a:effectLst/>
                        </a:rPr>
                        <a:t>m22.2</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dirty="0">
                          <a:effectLst/>
                        </a:rPr>
                        <a:t>m22.3</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dirty="0">
                          <a:effectLst/>
                        </a:rPr>
                        <a:t>m22a</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dirty="0">
                          <a:effectLst/>
                        </a:rPr>
                        <a:t>m22.1a</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dirty="0">
                          <a:effectLst/>
                        </a:rPr>
                        <a:t>m22.2a</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dirty="0">
                          <a:effectLst/>
                        </a:rPr>
                        <a:t>m22.3a</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819653773"/>
                  </a:ext>
                </a:extLst>
              </a:tr>
              <a:tr h="183187">
                <a:tc>
                  <a:txBody>
                    <a:bodyPr/>
                    <a:lstStyle/>
                    <a:p>
                      <a:pPr marL="0" marR="0">
                        <a:spcBef>
                          <a:spcPts val="0"/>
                        </a:spcBef>
                        <a:spcAft>
                          <a:spcPts val="0"/>
                        </a:spcAft>
                      </a:pPr>
                      <a:r>
                        <a:rPr lang="en-US" sz="1400">
                          <a:effectLst/>
                        </a:rPr>
                        <a:t>Catch</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26.96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29.70</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25.06</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24.94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25.24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25.16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25.57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25.40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25.85</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25.72</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960762601"/>
                  </a:ext>
                </a:extLst>
              </a:tr>
              <a:tr h="183187">
                <a:tc>
                  <a:txBody>
                    <a:bodyPr/>
                    <a:lstStyle/>
                    <a:p>
                      <a:pPr marL="0" marR="0">
                        <a:spcBef>
                          <a:spcPts val="0"/>
                        </a:spcBef>
                        <a:spcAft>
                          <a:spcPts val="0"/>
                        </a:spcAft>
                      </a:pPr>
                      <a:r>
                        <a:rPr lang="en-US" sz="1400">
                          <a:effectLst/>
                        </a:rPr>
                        <a:t>Survey biomass</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98.95</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118.58</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74.21</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74.19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75.70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75.70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29.23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29.21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30.05</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30.03</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3529089791"/>
                  </a:ext>
                </a:extLst>
              </a:tr>
              <a:tr h="183187">
                <a:tc>
                  <a:txBody>
                    <a:bodyPr/>
                    <a:lstStyle/>
                    <a:p>
                      <a:pPr marL="0" marR="0">
                        <a:spcBef>
                          <a:spcPts val="0"/>
                        </a:spcBef>
                        <a:spcAft>
                          <a:spcPts val="0"/>
                        </a:spcAft>
                      </a:pPr>
                      <a:r>
                        <a:rPr lang="en-US" sz="1400">
                          <a:effectLst/>
                        </a:rPr>
                        <a:t>Fishery ages</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32.84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36.73</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36.60</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36.41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43.76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43.52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35.06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34.90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41.74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41.52</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1852234370"/>
                  </a:ext>
                </a:extLst>
              </a:tr>
              <a:tr h="183187">
                <a:tc>
                  <a:txBody>
                    <a:bodyPr/>
                    <a:lstStyle/>
                    <a:p>
                      <a:pPr marL="0" marR="0">
                        <a:spcBef>
                          <a:spcPts val="0"/>
                        </a:spcBef>
                        <a:spcAft>
                          <a:spcPts val="0"/>
                        </a:spcAft>
                      </a:pPr>
                      <a:r>
                        <a:rPr lang="en-US" sz="1400">
                          <a:effectLst/>
                        </a:rPr>
                        <a:t>Survey ages</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124.75</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145.09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130.01</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dirty="0">
                          <a:effectLst/>
                        </a:rPr>
                        <a:t>130.40</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140.01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140.32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127.16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127.49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137.85</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138.14</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4069009800"/>
                  </a:ext>
                </a:extLst>
              </a:tr>
              <a:tr h="183187">
                <a:tc>
                  <a:txBody>
                    <a:bodyPr/>
                    <a:lstStyle/>
                    <a:p>
                      <a:pPr marL="0" marR="0">
                        <a:spcBef>
                          <a:spcPts val="0"/>
                        </a:spcBef>
                        <a:spcAft>
                          <a:spcPts val="0"/>
                        </a:spcAft>
                      </a:pPr>
                      <a:r>
                        <a:rPr lang="en-US" sz="1400">
                          <a:effectLst/>
                        </a:rPr>
                        <a:t>Fishery lengths</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49.29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57.92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53.82</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58.57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55.15</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60.12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53.86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58.66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55.04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60.03</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2979318364"/>
                  </a:ext>
                </a:extLst>
              </a:tr>
              <a:tr h="183187">
                <a:tc>
                  <a:txBody>
                    <a:bodyPr/>
                    <a:lstStyle/>
                    <a:p>
                      <a:pPr marL="0" marR="0">
                        <a:spcBef>
                          <a:spcPts val="0"/>
                        </a:spcBef>
                        <a:spcAft>
                          <a:spcPts val="0"/>
                        </a:spcAft>
                      </a:pPr>
                      <a:r>
                        <a:rPr lang="en-US" sz="1400">
                          <a:effectLst/>
                        </a:rPr>
                        <a:t>Data</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332.80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388.03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319.70</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324.51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339.86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344.82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270.89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275.66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290.54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295.43</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4006743214"/>
                  </a:ext>
                </a:extLst>
              </a:tr>
              <a:tr h="203541">
                <a:tc>
                  <a:txBody>
                    <a:bodyPr/>
                    <a:lstStyle/>
                    <a:p>
                      <a:pPr marL="0" marR="0">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 </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 </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2550463868"/>
                  </a:ext>
                </a:extLst>
              </a:tr>
              <a:tr h="203541">
                <a:tc>
                  <a:txBody>
                    <a:bodyPr/>
                    <a:lstStyle/>
                    <a:p>
                      <a:pPr marL="0" marR="0">
                        <a:spcBef>
                          <a:spcPts val="0"/>
                        </a:spcBef>
                        <a:spcAft>
                          <a:spcPts val="0"/>
                        </a:spcAft>
                      </a:pPr>
                      <a:r>
                        <a:rPr lang="en-US" sz="1400">
                          <a:effectLst/>
                        </a:rPr>
                        <a:t>Penalties/Priors</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 </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 </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1021024602"/>
                  </a:ext>
                </a:extLst>
              </a:tr>
              <a:tr h="183187">
                <a:tc>
                  <a:txBody>
                    <a:bodyPr/>
                    <a:lstStyle/>
                    <a:p>
                      <a:pPr marL="0" marR="0">
                        <a:spcBef>
                          <a:spcPts val="0"/>
                        </a:spcBef>
                        <a:spcAft>
                          <a:spcPts val="0"/>
                        </a:spcAft>
                      </a:pPr>
                      <a:r>
                        <a:rPr lang="en-US" sz="1400">
                          <a:effectLst/>
                        </a:rPr>
                        <a:t>Recruitment devs</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38.83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33.91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41.34</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42.09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40.88</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41.58</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36.30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37.13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35.43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36.21</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1540230666"/>
                  </a:ext>
                </a:extLst>
              </a:tr>
              <a:tr h="183187">
                <a:tc>
                  <a:txBody>
                    <a:bodyPr/>
                    <a:lstStyle/>
                    <a:p>
                      <a:pPr marL="0" marR="0">
                        <a:spcBef>
                          <a:spcPts val="0"/>
                        </a:spcBef>
                        <a:spcAft>
                          <a:spcPts val="0"/>
                        </a:spcAft>
                      </a:pPr>
                      <a:r>
                        <a:rPr lang="en-US" sz="1400">
                          <a:effectLst/>
                        </a:rPr>
                        <a:t>F regularity</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31.62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35.51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32.60</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32.34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32.91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32.71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34.16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33.87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34.21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33.98</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1895518037"/>
                  </a:ext>
                </a:extLst>
              </a:tr>
              <a:tr h="203541">
                <a:tc>
                  <a:txBody>
                    <a:bodyPr/>
                    <a:lstStyle/>
                    <a:p>
                      <a:pPr marL="0" marR="0">
                        <a:spcBef>
                          <a:spcPts val="0"/>
                        </a:spcBef>
                        <a:spcAft>
                          <a:spcPts val="0"/>
                        </a:spcAft>
                      </a:pPr>
                      <a:r>
                        <a:rPr lang="en-US" sz="1400">
                          <a:effectLst/>
                        </a:rPr>
                        <a:t>σ</a:t>
                      </a:r>
                      <a:r>
                        <a:rPr lang="en-US" sz="1400" baseline="-25000">
                          <a:effectLst/>
                        </a:rPr>
                        <a:t>r</a:t>
                      </a:r>
                      <a:r>
                        <a:rPr lang="en-US" sz="1400">
                          <a:effectLst/>
                        </a:rPr>
                        <a:t> prior</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0.25</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0.40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0.22</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0.20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0.29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0.28</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0.34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0.31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0.43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0.41</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4025639620"/>
                  </a:ext>
                </a:extLst>
              </a:tr>
              <a:tr h="183187">
                <a:tc>
                  <a:txBody>
                    <a:bodyPr/>
                    <a:lstStyle/>
                    <a:p>
                      <a:pPr marL="0" marR="0">
                        <a:spcBef>
                          <a:spcPts val="0"/>
                        </a:spcBef>
                        <a:spcAft>
                          <a:spcPts val="0"/>
                        </a:spcAft>
                      </a:pPr>
                      <a:r>
                        <a:rPr lang="en-US" sz="1400">
                          <a:effectLst/>
                        </a:rPr>
                        <a:t>q prior</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0.32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0.60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0.64</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0.59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0.83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0.77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0.45</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0.41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0.54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0.50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433069952"/>
                  </a:ext>
                </a:extLst>
              </a:tr>
              <a:tr h="183187">
                <a:tc>
                  <a:txBody>
                    <a:bodyPr/>
                    <a:lstStyle/>
                    <a:p>
                      <a:pPr marL="0" marR="0">
                        <a:spcBef>
                          <a:spcPts val="0"/>
                        </a:spcBef>
                        <a:spcAft>
                          <a:spcPts val="0"/>
                        </a:spcAft>
                      </a:pPr>
                      <a:r>
                        <a:rPr lang="en-US" sz="1400">
                          <a:effectLst/>
                        </a:rPr>
                        <a:t>Objective function</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468.81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523.65</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459.28</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464.53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479.47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484.87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406.80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412.08</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425.72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431.13</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2874314195"/>
                  </a:ext>
                </a:extLst>
              </a:tr>
              <a:tr h="203541">
                <a:tc>
                  <a:txBody>
                    <a:bodyPr/>
                    <a:lstStyle/>
                    <a:p>
                      <a:pPr marL="0" marR="0">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 </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 </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1319837933"/>
                  </a:ext>
                </a:extLst>
              </a:tr>
              <a:tr h="203541">
                <a:tc>
                  <a:txBody>
                    <a:bodyPr/>
                    <a:lstStyle/>
                    <a:p>
                      <a:pPr marL="0" marR="0">
                        <a:spcBef>
                          <a:spcPts val="0"/>
                        </a:spcBef>
                        <a:spcAft>
                          <a:spcPts val="0"/>
                        </a:spcAft>
                      </a:pPr>
                      <a:r>
                        <a:rPr lang="en-US" sz="1400">
                          <a:effectLst/>
                        </a:rPr>
                        <a:t>Parameter estimates</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 </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 </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2499640171"/>
                  </a:ext>
                </a:extLst>
              </a:tr>
              <a:tr h="183187">
                <a:tc>
                  <a:txBody>
                    <a:bodyPr/>
                    <a:lstStyle/>
                    <a:p>
                      <a:pPr marL="0" marR="0">
                        <a:spcBef>
                          <a:spcPts val="0"/>
                        </a:spcBef>
                        <a:spcAft>
                          <a:spcPts val="0"/>
                        </a:spcAft>
                      </a:pPr>
                      <a:r>
                        <a:rPr lang="en-US" sz="1400">
                          <a:effectLst/>
                        </a:rPr>
                        <a:t># parameters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124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126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128</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128</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133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133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128</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128</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133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133</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1190414136"/>
                  </a:ext>
                </a:extLst>
              </a:tr>
              <a:tr h="183187">
                <a:tc>
                  <a:txBody>
                    <a:bodyPr/>
                    <a:lstStyle/>
                    <a:p>
                      <a:pPr marL="0" marR="0">
                        <a:spcBef>
                          <a:spcPts val="0"/>
                        </a:spcBef>
                        <a:spcAft>
                          <a:spcPts val="0"/>
                        </a:spcAft>
                      </a:pPr>
                      <a:r>
                        <a:rPr lang="en-US" sz="1400">
                          <a:effectLst/>
                        </a:rPr>
                        <a:t>q</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0.70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0.61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0.60</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0.62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0.56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0.57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0.65</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0.67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0.63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0.64</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2606060599"/>
                  </a:ext>
                </a:extLst>
              </a:tr>
              <a:tr h="203541">
                <a:tc>
                  <a:txBody>
                    <a:bodyPr/>
                    <a:lstStyle/>
                    <a:p>
                      <a:pPr marL="0" marR="0">
                        <a:spcBef>
                          <a:spcPts val="0"/>
                        </a:spcBef>
                        <a:spcAft>
                          <a:spcPts val="0"/>
                        </a:spcAft>
                      </a:pPr>
                      <a:r>
                        <a:rPr lang="en-US" sz="1400">
                          <a:effectLst/>
                        </a:rPr>
                        <a:t>σ</a:t>
                      </a:r>
                      <a:r>
                        <a:rPr lang="en-US" sz="1400" baseline="-25000">
                          <a:effectLst/>
                        </a:rPr>
                        <a:t>r</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1.10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1.01</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1.12</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1.13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1.07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1.08</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1.04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1.05</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0.99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1.00</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1701523276"/>
                  </a:ext>
                </a:extLst>
              </a:tr>
              <a:tr h="183187">
                <a:tc>
                  <a:txBody>
                    <a:bodyPr/>
                    <a:lstStyle/>
                    <a:p>
                      <a:pPr marL="0" marR="0">
                        <a:spcBef>
                          <a:spcPts val="0"/>
                        </a:spcBef>
                        <a:spcAft>
                          <a:spcPts val="0"/>
                        </a:spcAft>
                      </a:pPr>
                      <a:r>
                        <a:rPr lang="en-US" sz="1400">
                          <a:effectLst/>
                        </a:rPr>
                        <a:t>Mean recruitment</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2.22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0.99</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0.90</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0.87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0.97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0.95</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0.96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0.94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1.02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0.99</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3719008665"/>
                  </a:ext>
                </a:extLst>
              </a:tr>
              <a:tr h="183187">
                <a:tc>
                  <a:txBody>
                    <a:bodyPr/>
                    <a:lstStyle/>
                    <a:p>
                      <a:pPr marL="0" marR="0">
                        <a:spcBef>
                          <a:spcPts val="0"/>
                        </a:spcBef>
                        <a:spcAft>
                          <a:spcPts val="0"/>
                        </a:spcAft>
                      </a:pPr>
                      <a:r>
                        <a:rPr lang="en-US" sz="1400">
                          <a:effectLst/>
                        </a:rPr>
                        <a:t>F</a:t>
                      </a:r>
                      <a:r>
                        <a:rPr lang="en-US" sz="1400" baseline="-25000">
                          <a:effectLst/>
                        </a:rPr>
                        <a:t>40%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0.93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0.09</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0.09</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0.09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0.09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0.09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0.09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0.09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0.09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0.09</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1693478007"/>
                  </a:ext>
                </a:extLst>
              </a:tr>
              <a:tr h="183187">
                <a:tc>
                  <a:txBody>
                    <a:bodyPr/>
                    <a:lstStyle/>
                    <a:p>
                      <a:pPr marL="0" marR="0">
                        <a:spcBef>
                          <a:spcPts val="0"/>
                        </a:spcBef>
                        <a:spcAft>
                          <a:spcPts val="0"/>
                        </a:spcAft>
                      </a:pPr>
                      <a:r>
                        <a:rPr lang="en-US" sz="1400">
                          <a:effectLst/>
                        </a:rPr>
                        <a:t>Projected total biomass</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97,702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101,171</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110,493</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108,291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117,133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115,044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105,736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103,929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108,833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107,160</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1585499711"/>
                  </a:ext>
                </a:extLst>
              </a:tr>
              <a:tr h="183187">
                <a:tc>
                  <a:txBody>
                    <a:bodyPr/>
                    <a:lstStyle/>
                    <a:p>
                      <a:pPr marL="0" marR="0">
                        <a:spcBef>
                          <a:spcPts val="0"/>
                        </a:spcBef>
                        <a:spcAft>
                          <a:spcPts val="0"/>
                        </a:spcAft>
                      </a:pPr>
                      <a:r>
                        <a:rPr lang="en-US" sz="1400">
                          <a:effectLst/>
                        </a:rPr>
                        <a:t>Projected spawning biomass</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38,362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41,453</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46,083</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45,142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48,951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48,056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43,847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43,083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45,164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44,495</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2667881978"/>
                  </a:ext>
                </a:extLst>
              </a:tr>
              <a:tr h="183187">
                <a:tc>
                  <a:txBody>
                    <a:bodyPr/>
                    <a:lstStyle/>
                    <a:p>
                      <a:pPr marL="0" marR="0">
                        <a:spcBef>
                          <a:spcPts val="0"/>
                        </a:spcBef>
                        <a:spcAft>
                          <a:spcPts val="0"/>
                        </a:spcAft>
                      </a:pPr>
                      <a:r>
                        <a:rPr lang="en-US" sz="1400">
                          <a:effectLst/>
                        </a:rPr>
                        <a:t>B</a:t>
                      </a:r>
                      <a:r>
                        <a:rPr lang="en-US" sz="1400" baseline="-25000">
                          <a:effectLst/>
                        </a:rPr>
                        <a:t>100%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60,855</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63,038</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67,517</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66,669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70,174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69,358</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64,914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64,249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66,181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65,565</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983267360"/>
                  </a:ext>
                </a:extLst>
              </a:tr>
              <a:tr h="183187">
                <a:tc>
                  <a:txBody>
                    <a:bodyPr/>
                    <a:lstStyle/>
                    <a:p>
                      <a:pPr marL="0" marR="0">
                        <a:spcBef>
                          <a:spcPts val="0"/>
                        </a:spcBef>
                        <a:spcAft>
                          <a:spcPts val="0"/>
                        </a:spcAft>
                      </a:pPr>
                      <a:r>
                        <a:rPr lang="en-US" sz="1400">
                          <a:effectLst/>
                        </a:rPr>
                        <a:t>B</a:t>
                      </a:r>
                      <a:r>
                        <a:rPr lang="en-US" sz="1400" baseline="-25000">
                          <a:effectLst/>
                        </a:rPr>
                        <a:t>40%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24,342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25,215</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27,007</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26,667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28,070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27,743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25,966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25,699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26,473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26,226</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1294494314"/>
                  </a:ext>
                </a:extLst>
              </a:tr>
              <a:tr h="183187">
                <a:tc>
                  <a:txBody>
                    <a:bodyPr/>
                    <a:lstStyle/>
                    <a:p>
                      <a:pPr marL="0" marR="0">
                        <a:spcBef>
                          <a:spcPts val="0"/>
                        </a:spcBef>
                        <a:spcAft>
                          <a:spcPts val="0"/>
                        </a:spcAft>
                      </a:pPr>
                      <a:r>
                        <a:rPr lang="en-US" sz="1400">
                          <a:effectLst/>
                        </a:rPr>
                        <a:t>ABC</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7,101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7,279</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8,187</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tc>
                  <a:txBody>
                    <a:bodyPr/>
                    <a:lstStyle/>
                    <a:p>
                      <a:pPr marL="0" marR="0" algn="r">
                        <a:spcBef>
                          <a:spcPts val="0"/>
                        </a:spcBef>
                        <a:spcAft>
                          <a:spcPts val="0"/>
                        </a:spcAft>
                      </a:pPr>
                      <a:r>
                        <a:rPr lang="en-US" sz="1400">
                          <a:effectLst/>
                        </a:rPr>
                        <a:t>8,030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8,660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8,511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7,829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7,702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8,037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7,917</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solidFill>
                      <a:schemeClr val="accent3"/>
                    </a:solidFill>
                  </a:tcPr>
                </a:tc>
                <a:extLst>
                  <a:ext uri="{0D108BD9-81ED-4DB2-BD59-A6C34878D82A}">
                    <a16:rowId xmlns:a16="http://schemas.microsoft.com/office/drawing/2014/main" val="3362531545"/>
                  </a:ext>
                </a:extLst>
              </a:tr>
            </a:tbl>
          </a:graphicData>
        </a:graphic>
      </p:graphicFrame>
    </p:spTree>
    <p:extLst>
      <p:ext uri="{BB962C8B-B14F-4D97-AF65-F5344CB8AC3E}">
        <p14:creationId xmlns:p14="http://schemas.microsoft.com/office/powerpoint/2010/main" val="1703570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03" name="Google Shape;303;p3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304" name="Google Shape;304;p3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a:t>Parameters</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1037049487"/>
              </p:ext>
            </p:extLst>
          </p:nvPr>
        </p:nvGraphicFramePr>
        <p:xfrm>
          <a:off x="3210559" y="609600"/>
          <a:ext cx="6360162" cy="6106158"/>
        </p:xfrm>
        <a:graphic>
          <a:graphicData uri="http://schemas.openxmlformats.org/drawingml/2006/table">
            <a:tbl>
              <a:tblPr firstRow="1" bandRow="1">
                <a:tableStyleId>{5C22544A-7EE6-4342-B048-85BDC9FD1C3A}</a:tableStyleId>
              </a:tblPr>
              <a:tblGrid>
                <a:gridCol w="2552801">
                  <a:extLst>
                    <a:ext uri="{9D8B030D-6E8A-4147-A177-3AD203B41FA5}">
                      <a16:colId xmlns:a16="http://schemas.microsoft.com/office/drawing/2014/main" val="534916990"/>
                    </a:ext>
                  </a:extLst>
                </a:gridCol>
                <a:gridCol w="912664">
                  <a:extLst>
                    <a:ext uri="{9D8B030D-6E8A-4147-A177-3AD203B41FA5}">
                      <a16:colId xmlns:a16="http://schemas.microsoft.com/office/drawing/2014/main" val="1624961817"/>
                    </a:ext>
                  </a:extLst>
                </a:gridCol>
                <a:gridCol w="964899">
                  <a:extLst>
                    <a:ext uri="{9D8B030D-6E8A-4147-A177-3AD203B41FA5}">
                      <a16:colId xmlns:a16="http://schemas.microsoft.com/office/drawing/2014/main" val="2186774530"/>
                    </a:ext>
                  </a:extLst>
                </a:gridCol>
                <a:gridCol w="964899">
                  <a:extLst>
                    <a:ext uri="{9D8B030D-6E8A-4147-A177-3AD203B41FA5}">
                      <a16:colId xmlns:a16="http://schemas.microsoft.com/office/drawing/2014/main" val="815991415"/>
                    </a:ext>
                  </a:extLst>
                </a:gridCol>
                <a:gridCol w="964899">
                  <a:extLst>
                    <a:ext uri="{9D8B030D-6E8A-4147-A177-3AD203B41FA5}">
                      <a16:colId xmlns:a16="http://schemas.microsoft.com/office/drawing/2014/main" val="1012693040"/>
                    </a:ext>
                  </a:extLst>
                </a:gridCol>
              </a:tblGrid>
              <a:tr h="226154">
                <a:tc>
                  <a:txBody>
                    <a:bodyPr/>
                    <a:lstStyle/>
                    <a:p>
                      <a:pPr marL="0" marR="0">
                        <a:spcBef>
                          <a:spcPts val="0"/>
                        </a:spcBef>
                        <a:spcAft>
                          <a:spcPts val="0"/>
                        </a:spcAft>
                      </a:pPr>
                      <a:r>
                        <a:rPr lang="en-US" sz="1400">
                          <a:effectLst/>
                        </a:rPr>
                        <a:t>Likelihoods</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m22b</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m22.1b</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m22.2b</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m22.3b</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867504479"/>
                  </a:ext>
                </a:extLst>
              </a:tr>
              <a:tr h="226154">
                <a:tc>
                  <a:txBody>
                    <a:bodyPr/>
                    <a:lstStyle/>
                    <a:p>
                      <a:pPr marL="0" marR="0">
                        <a:spcBef>
                          <a:spcPts val="0"/>
                        </a:spcBef>
                        <a:spcAft>
                          <a:spcPts val="0"/>
                        </a:spcAft>
                      </a:pPr>
                      <a:r>
                        <a:rPr lang="en-US" sz="1400">
                          <a:effectLst/>
                        </a:rPr>
                        <a:t>Catch</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33.04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32.76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33.99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33.76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065763782"/>
                  </a:ext>
                </a:extLst>
              </a:tr>
              <a:tr h="226154">
                <a:tc>
                  <a:txBody>
                    <a:bodyPr/>
                    <a:lstStyle/>
                    <a:p>
                      <a:pPr marL="0" marR="0">
                        <a:spcBef>
                          <a:spcPts val="0"/>
                        </a:spcBef>
                        <a:spcAft>
                          <a:spcPts val="0"/>
                        </a:spcAft>
                      </a:pPr>
                      <a:r>
                        <a:rPr lang="en-US" sz="1400">
                          <a:effectLst/>
                        </a:rPr>
                        <a:t>Survey biomass</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20.99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21.00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21.10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21.11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27791238"/>
                  </a:ext>
                </a:extLst>
              </a:tr>
              <a:tr h="226154">
                <a:tc>
                  <a:txBody>
                    <a:bodyPr/>
                    <a:lstStyle/>
                    <a:p>
                      <a:pPr marL="0" marR="0">
                        <a:spcBef>
                          <a:spcPts val="0"/>
                        </a:spcBef>
                        <a:spcAft>
                          <a:spcPts val="0"/>
                        </a:spcAft>
                      </a:pPr>
                      <a:r>
                        <a:rPr lang="en-US" sz="1400">
                          <a:effectLst/>
                        </a:rPr>
                        <a:t>Fishery ages</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34.75</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34.59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41.02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40.79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154922912"/>
                  </a:ext>
                </a:extLst>
              </a:tr>
              <a:tr h="226154">
                <a:tc>
                  <a:txBody>
                    <a:bodyPr/>
                    <a:lstStyle/>
                    <a:p>
                      <a:pPr marL="0" marR="0">
                        <a:spcBef>
                          <a:spcPts val="0"/>
                        </a:spcBef>
                        <a:spcAft>
                          <a:spcPts val="0"/>
                        </a:spcAft>
                      </a:pPr>
                      <a:r>
                        <a:rPr lang="en-US" sz="1400">
                          <a:effectLst/>
                        </a:rPr>
                        <a:t>Survey ages</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125.73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125.94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137.18</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137.36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050984836"/>
                  </a:ext>
                </a:extLst>
              </a:tr>
              <a:tr h="226154">
                <a:tc>
                  <a:txBody>
                    <a:bodyPr/>
                    <a:lstStyle/>
                    <a:p>
                      <a:pPr marL="0" marR="0">
                        <a:spcBef>
                          <a:spcPts val="0"/>
                        </a:spcBef>
                        <a:spcAft>
                          <a:spcPts val="0"/>
                        </a:spcAft>
                      </a:pPr>
                      <a:r>
                        <a:rPr lang="en-US" sz="1400">
                          <a:effectLst/>
                        </a:rPr>
                        <a:t>Fishery lengths</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53.86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58.68</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54.91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59.92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965662822"/>
                  </a:ext>
                </a:extLst>
              </a:tr>
              <a:tr h="226154">
                <a:tc>
                  <a:txBody>
                    <a:bodyPr/>
                    <a:lstStyle/>
                    <a:p>
                      <a:pPr marL="0" marR="0">
                        <a:spcBef>
                          <a:spcPts val="0"/>
                        </a:spcBef>
                        <a:spcAft>
                          <a:spcPts val="0"/>
                        </a:spcAft>
                      </a:pPr>
                      <a:r>
                        <a:rPr lang="en-US" sz="1400">
                          <a:effectLst/>
                        </a:rPr>
                        <a:t>Data</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268.37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272.97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288.20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292.93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189376959"/>
                  </a:ext>
                </a:extLst>
              </a:tr>
              <a:tr h="226154">
                <a:tc>
                  <a:txBody>
                    <a:bodyPr/>
                    <a:lstStyle/>
                    <a:p>
                      <a:pPr marL="0" marR="0">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732845879"/>
                  </a:ext>
                </a:extLst>
              </a:tr>
              <a:tr h="226154">
                <a:tc>
                  <a:txBody>
                    <a:bodyPr/>
                    <a:lstStyle/>
                    <a:p>
                      <a:pPr marL="0" marR="0">
                        <a:spcBef>
                          <a:spcPts val="0"/>
                        </a:spcBef>
                        <a:spcAft>
                          <a:spcPts val="0"/>
                        </a:spcAft>
                      </a:pPr>
                      <a:r>
                        <a:rPr lang="en-US" sz="1400">
                          <a:effectLst/>
                        </a:rPr>
                        <a:t>Penalties/Priors</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205419119"/>
                  </a:ext>
                </a:extLst>
              </a:tr>
              <a:tr h="226154">
                <a:tc>
                  <a:txBody>
                    <a:bodyPr/>
                    <a:lstStyle/>
                    <a:p>
                      <a:pPr marL="0" marR="0">
                        <a:spcBef>
                          <a:spcPts val="0"/>
                        </a:spcBef>
                        <a:spcAft>
                          <a:spcPts val="0"/>
                        </a:spcAft>
                      </a:pPr>
                      <a:r>
                        <a:rPr lang="en-US" sz="1400">
                          <a:effectLst/>
                        </a:rPr>
                        <a:t>Recruitment devs</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15.31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16.50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12.04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13.14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646051375"/>
                  </a:ext>
                </a:extLst>
              </a:tr>
              <a:tr h="226154">
                <a:tc>
                  <a:txBody>
                    <a:bodyPr/>
                    <a:lstStyle/>
                    <a:p>
                      <a:pPr marL="0" marR="0">
                        <a:spcBef>
                          <a:spcPts val="0"/>
                        </a:spcBef>
                        <a:spcAft>
                          <a:spcPts val="0"/>
                        </a:spcAft>
                      </a:pPr>
                      <a:r>
                        <a:rPr lang="en-US" sz="1400">
                          <a:effectLst/>
                        </a:rPr>
                        <a:t>F regularity</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6.36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35.94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36.54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36.19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875360735"/>
                  </a:ext>
                </a:extLst>
              </a:tr>
              <a:tr h="226154">
                <a:tc>
                  <a:txBody>
                    <a:bodyPr/>
                    <a:lstStyle/>
                    <a:p>
                      <a:pPr marL="0" marR="0">
                        <a:spcBef>
                          <a:spcPts val="0"/>
                        </a:spcBef>
                        <a:spcAft>
                          <a:spcPts val="0"/>
                        </a:spcAft>
                      </a:pPr>
                      <a:r>
                        <a:rPr lang="en-US" sz="1400">
                          <a:effectLst/>
                        </a:rPr>
                        <a:t>σ</a:t>
                      </a:r>
                      <a:r>
                        <a:rPr lang="en-US" sz="1400" baseline="-25000">
                          <a:effectLst/>
                        </a:rPr>
                        <a:t>r</a:t>
                      </a:r>
                      <a:r>
                        <a:rPr lang="en-US" sz="1400">
                          <a:effectLst/>
                        </a:rPr>
                        <a:t> prior</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1.09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1.03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1.29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1.24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285973229"/>
                  </a:ext>
                </a:extLst>
              </a:tr>
              <a:tr h="226154">
                <a:tc>
                  <a:txBody>
                    <a:bodyPr/>
                    <a:lstStyle/>
                    <a:p>
                      <a:pPr marL="0" marR="0">
                        <a:spcBef>
                          <a:spcPts val="0"/>
                        </a:spcBef>
                        <a:spcAft>
                          <a:spcPts val="0"/>
                        </a:spcAft>
                      </a:pPr>
                      <a:r>
                        <a:rPr lang="en-US" sz="1400">
                          <a:effectLst/>
                        </a:rPr>
                        <a:t>q prior</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0.01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0.02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0.01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0.01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547797812"/>
                  </a:ext>
                </a:extLst>
              </a:tr>
              <a:tr h="226154">
                <a:tc>
                  <a:txBody>
                    <a:bodyPr/>
                    <a:lstStyle/>
                    <a:p>
                      <a:pPr marL="0" marR="0">
                        <a:spcBef>
                          <a:spcPts val="0"/>
                        </a:spcBef>
                        <a:spcAft>
                          <a:spcPts val="0"/>
                        </a:spcAft>
                      </a:pPr>
                      <a:r>
                        <a:rPr lang="en-US" sz="1400">
                          <a:effectLst/>
                        </a:rPr>
                        <a:t>Objective function</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386.15</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391.45</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403.08</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408.51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188073937"/>
                  </a:ext>
                </a:extLst>
              </a:tr>
              <a:tr h="226154">
                <a:tc>
                  <a:txBody>
                    <a:bodyPr/>
                    <a:lstStyle/>
                    <a:p>
                      <a:pPr marL="0" marR="0">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166084278"/>
                  </a:ext>
                </a:extLst>
              </a:tr>
              <a:tr h="226154">
                <a:tc>
                  <a:txBody>
                    <a:bodyPr/>
                    <a:lstStyle/>
                    <a:p>
                      <a:pPr marL="0" marR="0">
                        <a:spcBef>
                          <a:spcPts val="0"/>
                        </a:spcBef>
                        <a:spcAft>
                          <a:spcPts val="0"/>
                        </a:spcAft>
                      </a:pPr>
                      <a:r>
                        <a:rPr lang="en-US" sz="1400">
                          <a:effectLst/>
                        </a:rPr>
                        <a:t>Parameter estimates</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90105463"/>
                  </a:ext>
                </a:extLst>
              </a:tr>
              <a:tr h="226154">
                <a:tc>
                  <a:txBody>
                    <a:bodyPr/>
                    <a:lstStyle/>
                    <a:p>
                      <a:pPr marL="0" marR="0">
                        <a:spcBef>
                          <a:spcPts val="0"/>
                        </a:spcBef>
                        <a:spcAft>
                          <a:spcPts val="0"/>
                        </a:spcAft>
                      </a:pPr>
                      <a:r>
                        <a:rPr lang="en-US" sz="1400">
                          <a:effectLst/>
                        </a:rPr>
                        <a:t># parameters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128</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128</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133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133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528729438"/>
                  </a:ext>
                </a:extLst>
              </a:tr>
              <a:tr h="226154">
                <a:tc>
                  <a:txBody>
                    <a:bodyPr/>
                    <a:lstStyle/>
                    <a:p>
                      <a:pPr marL="0" marR="0">
                        <a:spcBef>
                          <a:spcPts val="0"/>
                        </a:spcBef>
                        <a:spcAft>
                          <a:spcPts val="0"/>
                        </a:spcAft>
                      </a:pPr>
                      <a:r>
                        <a:rPr lang="en-US" sz="1400">
                          <a:effectLst/>
                        </a:rPr>
                        <a:t>q</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1.08</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1.09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1.06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1.07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939464885"/>
                  </a:ext>
                </a:extLst>
              </a:tr>
              <a:tr h="226154">
                <a:tc>
                  <a:txBody>
                    <a:bodyPr/>
                    <a:lstStyle/>
                    <a:p>
                      <a:pPr marL="0" marR="0">
                        <a:spcBef>
                          <a:spcPts val="0"/>
                        </a:spcBef>
                        <a:spcAft>
                          <a:spcPts val="0"/>
                        </a:spcAft>
                      </a:pPr>
                      <a:r>
                        <a:rPr lang="en-US" sz="1400">
                          <a:effectLst/>
                        </a:rPr>
                        <a:t>σ</a:t>
                      </a:r>
                      <a:r>
                        <a:rPr lang="en-US" sz="1400" baseline="-25000">
                          <a:effectLst/>
                        </a:rPr>
                        <a:t>r</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0.78</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0.79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0.73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0.74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536560756"/>
                  </a:ext>
                </a:extLst>
              </a:tr>
              <a:tr h="226154">
                <a:tc>
                  <a:txBody>
                    <a:bodyPr/>
                    <a:lstStyle/>
                    <a:p>
                      <a:pPr marL="0" marR="0">
                        <a:spcBef>
                          <a:spcPts val="0"/>
                        </a:spcBef>
                        <a:spcAft>
                          <a:spcPts val="0"/>
                        </a:spcAft>
                      </a:pPr>
                      <a:r>
                        <a:rPr lang="en-US" sz="1400">
                          <a:effectLst/>
                        </a:rPr>
                        <a:t>Mean recruitment</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0.89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0.87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0.93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0.91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041821563"/>
                  </a:ext>
                </a:extLst>
              </a:tr>
              <a:tr h="226154">
                <a:tc>
                  <a:txBody>
                    <a:bodyPr/>
                    <a:lstStyle/>
                    <a:p>
                      <a:pPr marL="0" marR="0">
                        <a:spcBef>
                          <a:spcPts val="0"/>
                        </a:spcBef>
                        <a:spcAft>
                          <a:spcPts val="0"/>
                        </a:spcAft>
                      </a:pPr>
                      <a:r>
                        <a:rPr lang="en-US" sz="1400">
                          <a:effectLst/>
                        </a:rPr>
                        <a:t>F</a:t>
                      </a:r>
                      <a:r>
                        <a:rPr lang="en-US" sz="1400" baseline="-25000">
                          <a:effectLst/>
                        </a:rPr>
                        <a:t>40%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0.09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0.09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0.09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0.09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9452809"/>
                  </a:ext>
                </a:extLst>
              </a:tr>
              <a:tr h="226154">
                <a:tc>
                  <a:txBody>
                    <a:bodyPr/>
                    <a:lstStyle/>
                    <a:p>
                      <a:pPr marL="0" marR="0">
                        <a:spcBef>
                          <a:spcPts val="0"/>
                        </a:spcBef>
                        <a:spcAft>
                          <a:spcPts val="0"/>
                        </a:spcAft>
                      </a:pPr>
                      <a:r>
                        <a:rPr lang="en-US" sz="1400">
                          <a:effectLst/>
                        </a:rPr>
                        <a:t>Projected total biomass</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43,553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42,883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43,576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42,990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786036660"/>
                  </a:ext>
                </a:extLst>
              </a:tr>
              <a:tr h="452308">
                <a:tc>
                  <a:txBody>
                    <a:bodyPr/>
                    <a:lstStyle/>
                    <a:p>
                      <a:pPr marL="0" marR="0">
                        <a:spcBef>
                          <a:spcPts val="0"/>
                        </a:spcBef>
                        <a:spcAft>
                          <a:spcPts val="0"/>
                        </a:spcAft>
                      </a:pPr>
                      <a:r>
                        <a:rPr lang="en-US" sz="1400">
                          <a:effectLst/>
                        </a:rPr>
                        <a:t>Projected spawning biomass</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16,839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16,583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16,780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16,556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15946475"/>
                  </a:ext>
                </a:extLst>
              </a:tr>
              <a:tr h="226154">
                <a:tc>
                  <a:txBody>
                    <a:bodyPr/>
                    <a:lstStyle/>
                    <a:p>
                      <a:pPr marL="0" marR="0">
                        <a:spcBef>
                          <a:spcPts val="0"/>
                        </a:spcBef>
                        <a:spcAft>
                          <a:spcPts val="0"/>
                        </a:spcAft>
                      </a:pPr>
                      <a:r>
                        <a:rPr lang="en-US" sz="1400">
                          <a:effectLst/>
                        </a:rPr>
                        <a:t>B</a:t>
                      </a:r>
                      <a:r>
                        <a:rPr lang="en-US" sz="1400" baseline="-25000">
                          <a:effectLst/>
                        </a:rPr>
                        <a:t>100%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42,320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42,140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42,316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42,153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903810859"/>
                  </a:ext>
                </a:extLst>
              </a:tr>
              <a:tr h="226154">
                <a:tc>
                  <a:txBody>
                    <a:bodyPr/>
                    <a:lstStyle/>
                    <a:p>
                      <a:pPr marL="0" marR="0">
                        <a:spcBef>
                          <a:spcPts val="0"/>
                        </a:spcBef>
                        <a:spcAft>
                          <a:spcPts val="0"/>
                        </a:spcAft>
                      </a:pPr>
                      <a:r>
                        <a:rPr lang="en-US" sz="1400">
                          <a:effectLst/>
                        </a:rPr>
                        <a:t>B</a:t>
                      </a:r>
                      <a:r>
                        <a:rPr lang="en-US" sz="1400" baseline="-25000">
                          <a:effectLst/>
                        </a:rPr>
                        <a:t>40%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16,928</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16,856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16,926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16,861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852384323"/>
                  </a:ext>
                </a:extLst>
              </a:tr>
              <a:tr h="226154">
                <a:tc>
                  <a:txBody>
                    <a:bodyPr/>
                    <a:lstStyle/>
                    <a:p>
                      <a:pPr marL="0" marR="0">
                        <a:spcBef>
                          <a:spcPts val="0"/>
                        </a:spcBef>
                        <a:spcAft>
                          <a:spcPts val="0"/>
                        </a:spcAft>
                      </a:pPr>
                      <a:r>
                        <a:rPr lang="en-US" sz="1400">
                          <a:effectLst/>
                        </a:rPr>
                        <a:t>ABC</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2,984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2,909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a:effectLst/>
                        </a:rPr>
                        <a:t>2,955</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0"/>
                        </a:spcAft>
                      </a:pPr>
                      <a:r>
                        <a:rPr lang="en-US" sz="1400" dirty="0">
                          <a:effectLst/>
                        </a:rPr>
                        <a:t>2,890</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133574700"/>
                  </a:ext>
                </a:extLst>
              </a:tr>
            </a:tbl>
          </a:graphicData>
        </a:graphic>
      </p:graphicFrame>
      <p:sp>
        <p:nvSpPr>
          <p:cNvPr id="5" name="TextBox 4"/>
          <p:cNvSpPr txBox="1"/>
          <p:nvPr/>
        </p:nvSpPr>
        <p:spPr>
          <a:xfrm>
            <a:off x="581192" y="2540000"/>
            <a:ext cx="2050248" cy="646331"/>
          </a:xfrm>
          <a:prstGeom prst="rect">
            <a:avLst/>
          </a:prstGeom>
          <a:noFill/>
        </p:spPr>
        <p:txBody>
          <a:bodyPr wrap="square" rtlCol="0">
            <a:spAutoFit/>
          </a:bodyPr>
          <a:lstStyle/>
          <a:p>
            <a:r>
              <a:rPr lang="en-US" sz="1800" dirty="0" smtClean="0"/>
              <a:t>Design-based survey inputs</a:t>
            </a:r>
            <a:endParaRPr lang="en-US" sz="18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0"/>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57" name="Google Shape;357;p40"/>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58" name="Google Shape;358;p40"/>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Retrospective – Base model (2020)</a:t>
            </a:r>
            <a:endParaRPr dirty="0"/>
          </a:p>
        </p:txBody>
      </p:sp>
      <p:pic>
        <p:nvPicPr>
          <p:cNvPr id="2" name="Picture 1"/>
          <p:cNvPicPr>
            <a:picLocks noChangeAspect="1"/>
          </p:cNvPicPr>
          <p:nvPr/>
        </p:nvPicPr>
        <p:blipFill>
          <a:blip r:embed="rId4"/>
          <a:stretch>
            <a:fillRect/>
          </a:stretch>
        </p:blipFill>
        <p:spPr>
          <a:xfrm>
            <a:off x="2546302" y="1892856"/>
            <a:ext cx="5764578" cy="4938140"/>
          </a:xfrm>
          <a:prstGeom prst="rect">
            <a:avLst/>
          </a:prstGeom>
        </p:spPr>
      </p:pic>
      <p:sp>
        <p:nvSpPr>
          <p:cNvPr id="7" name="TextBox 6"/>
          <p:cNvSpPr txBox="1"/>
          <p:nvPr/>
        </p:nvSpPr>
        <p:spPr>
          <a:xfrm>
            <a:off x="8483600" y="743285"/>
            <a:ext cx="2611120" cy="369332"/>
          </a:xfrm>
          <a:prstGeom prst="rect">
            <a:avLst/>
          </a:prstGeom>
          <a:noFill/>
        </p:spPr>
        <p:txBody>
          <a:bodyPr wrap="square" rtlCol="0">
            <a:spAutoFit/>
          </a:bodyPr>
          <a:lstStyle/>
          <a:p>
            <a:r>
              <a:rPr lang="en-US" sz="1800" dirty="0" err="1" smtClean="0">
                <a:solidFill>
                  <a:schemeClr val="bg1"/>
                </a:solidFill>
              </a:rPr>
              <a:t>Mohn’s</a:t>
            </a:r>
            <a:r>
              <a:rPr lang="en-US" sz="1800" dirty="0" smtClean="0">
                <a:solidFill>
                  <a:schemeClr val="bg1"/>
                </a:solidFill>
              </a:rPr>
              <a:t> rho 0.51</a:t>
            </a:r>
            <a:endParaRPr lang="en-US" sz="18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0"/>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57" name="Google Shape;357;p40"/>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358" name="Google Shape;358;p40"/>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Retrospective – m22.3a</a:t>
            </a:r>
            <a:endParaRPr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326" y="1715856"/>
            <a:ext cx="5943612" cy="502921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8938" y="1715856"/>
            <a:ext cx="5943612" cy="5029210"/>
          </a:xfrm>
          <a:prstGeom prst="rect">
            <a:avLst/>
          </a:prstGeom>
        </p:spPr>
      </p:pic>
      <p:sp>
        <p:nvSpPr>
          <p:cNvPr id="4" name="TextBox 3"/>
          <p:cNvSpPr txBox="1"/>
          <p:nvPr/>
        </p:nvSpPr>
        <p:spPr>
          <a:xfrm>
            <a:off x="7000240" y="793396"/>
            <a:ext cx="2611120" cy="923330"/>
          </a:xfrm>
          <a:prstGeom prst="rect">
            <a:avLst/>
          </a:prstGeom>
          <a:noFill/>
        </p:spPr>
        <p:txBody>
          <a:bodyPr wrap="square" rtlCol="0">
            <a:spAutoFit/>
          </a:bodyPr>
          <a:lstStyle/>
          <a:p>
            <a:r>
              <a:rPr lang="en-US" sz="1800" dirty="0" err="1" smtClean="0">
                <a:solidFill>
                  <a:schemeClr val="bg1"/>
                </a:solidFill>
              </a:rPr>
              <a:t>Mohn’s</a:t>
            </a:r>
            <a:r>
              <a:rPr lang="en-US" sz="1800" dirty="0" smtClean="0">
                <a:solidFill>
                  <a:schemeClr val="bg1"/>
                </a:solidFill>
              </a:rPr>
              <a:t> rho -0.123</a:t>
            </a:r>
          </a:p>
          <a:p>
            <a:endParaRPr lang="en-US" sz="1800" dirty="0">
              <a:solidFill>
                <a:schemeClr val="bg1"/>
              </a:solidFill>
            </a:endParaRPr>
          </a:p>
          <a:p>
            <a:r>
              <a:rPr lang="en-US" sz="1800" dirty="0" smtClean="0">
                <a:solidFill>
                  <a:schemeClr val="bg1"/>
                </a:solidFill>
              </a:rPr>
              <a:t>Base = 0.51</a:t>
            </a:r>
            <a:endParaRPr lang="en-US" sz="1800" dirty="0">
              <a:solidFill>
                <a:schemeClr val="bg1"/>
              </a:solidFill>
            </a:endParaRPr>
          </a:p>
        </p:txBody>
      </p:sp>
    </p:spTree>
    <p:extLst>
      <p:ext uri="{BB962C8B-B14F-4D97-AF65-F5344CB8AC3E}">
        <p14:creationId xmlns:p14="http://schemas.microsoft.com/office/powerpoint/2010/main" val="3051960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66" name="Google Shape;366;p4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67" name="Google Shape;367;p4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Phase Plane</a:t>
            </a: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0411" y="702156"/>
            <a:ext cx="7128389" cy="603171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Data Summary</a:t>
            </a:r>
            <a:endParaRPr/>
          </a:p>
        </p:txBody>
      </p:sp>
      <p:graphicFrame>
        <p:nvGraphicFramePr>
          <p:cNvPr id="2" name="Table 1"/>
          <p:cNvGraphicFramePr>
            <a:graphicFrameLocks noGrp="1"/>
          </p:cNvGraphicFramePr>
          <p:nvPr>
            <p:extLst>
              <p:ext uri="{D42A27DB-BD31-4B8C-83A1-F6EECF244321}">
                <p14:modId xmlns:p14="http://schemas.microsoft.com/office/powerpoint/2010/main" val="3144753360"/>
              </p:ext>
            </p:extLst>
          </p:nvPr>
        </p:nvGraphicFramePr>
        <p:xfrm>
          <a:off x="1457400" y="2631718"/>
          <a:ext cx="9875520" cy="2377438"/>
        </p:xfrm>
        <a:graphic>
          <a:graphicData uri="http://schemas.openxmlformats.org/drawingml/2006/table">
            <a:tbl>
              <a:tblPr firstRow="1" bandRow="1">
                <a:tableStyleId>{5C22544A-7EE6-4342-B048-85BDC9FD1C3A}</a:tableStyleId>
              </a:tblPr>
              <a:tblGrid>
                <a:gridCol w="1962600">
                  <a:extLst>
                    <a:ext uri="{9D8B030D-6E8A-4147-A177-3AD203B41FA5}">
                      <a16:colId xmlns:a16="http://schemas.microsoft.com/office/drawing/2014/main" val="2706276693"/>
                    </a:ext>
                  </a:extLst>
                </a:gridCol>
                <a:gridCol w="2134807">
                  <a:extLst>
                    <a:ext uri="{9D8B030D-6E8A-4147-A177-3AD203B41FA5}">
                      <a16:colId xmlns:a16="http://schemas.microsoft.com/office/drawing/2014/main" val="3926262740"/>
                    </a:ext>
                  </a:extLst>
                </a:gridCol>
                <a:gridCol w="5778113">
                  <a:extLst>
                    <a:ext uri="{9D8B030D-6E8A-4147-A177-3AD203B41FA5}">
                      <a16:colId xmlns:a16="http://schemas.microsoft.com/office/drawing/2014/main" val="3067792790"/>
                    </a:ext>
                  </a:extLst>
                </a:gridCol>
              </a:tblGrid>
              <a:tr h="428728">
                <a:tc>
                  <a:txBody>
                    <a:bodyPr/>
                    <a:lstStyle/>
                    <a:p>
                      <a:pPr marL="0" marR="0">
                        <a:spcBef>
                          <a:spcPts val="0"/>
                        </a:spcBef>
                        <a:spcAft>
                          <a:spcPts val="0"/>
                        </a:spcAft>
                      </a:pPr>
                      <a:r>
                        <a:rPr lang="en-US" sz="1800" dirty="0">
                          <a:effectLst/>
                        </a:rPr>
                        <a:t>Source</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a:effectLst/>
                        </a:rPr>
                        <a:t>Data</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a:effectLst/>
                        </a:rPr>
                        <a:t>Years</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897086641"/>
                  </a:ext>
                </a:extLst>
              </a:tr>
              <a:tr h="389742">
                <a:tc rowSpan="2">
                  <a:txBody>
                    <a:bodyPr/>
                    <a:lstStyle/>
                    <a:p>
                      <a:pPr marL="0" marR="0">
                        <a:spcBef>
                          <a:spcPts val="0"/>
                        </a:spcBef>
                        <a:spcAft>
                          <a:spcPts val="0"/>
                        </a:spcAft>
                      </a:pPr>
                      <a:r>
                        <a:rPr lang="en-US" sz="1800" dirty="0">
                          <a:effectLst/>
                        </a:rPr>
                        <a:t>NMFS </a:t>
                      </a:r>
                      <a:r>
                        <a:rPr lang="en-US" sz="1800" dirty="0" err="1">
                          <a:effectLst/>
                        </a:rPr>
                        <a:t>Groundfish</a:t>
                      </a:r>
                      <a:r>
                        <a:rPr lang="en-US" sz="1800" dirty="0">
                          <a:effectLst/>
                        </a:rPr>
                        <a:t> survey</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a:effectLst/>
                        </a:rPr>
                        <a:t>Survey biomass</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a:effectLst/>
                        </a:rPr>
                        <a:t>1990-1999 (triennial), 2001-2019 (biennial), </a:t>
                      </a:r>
                      <a:r>
                        <a:rPr lang="en-US" sz="1800" b="1" dirty="0">
                          <a:effectLst/>
                        </a:rPr>
                        <a:t>2021</a:t>
                      </a:r>
                      <a:endParaRPr lang="en-US" sz="1800" b="1"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582522530"/>
                  </a:ext>
                </a:extLst>
              </a:tr>
              <a:tr h="389742">
                <a:tc vMerge="1">
                  <a:txBody>
                    <a:bodyPr/>
                    <a:lstStyle/>
                    <a:p>
                      <a:endParaRPr lang="en-US"/>
                    </a:p>
                  </a:txBody>
                  <a:tcPr/>
                </a:tc>
                <a:tc>
                  <a:txBody>
                    <a:bodyPr/>
                    <a:lstStyle/>
                    <a:p>
                      <a:pPr marL="0" marR="0">
                        <a:spcBef>
                          <a:spcPts val="0"/>
                        </a:spcBef>
                        <a:spcAft>
                          <a:spcPts val="0"/>
                        </a:spcAft>
                      </a:pPr>
                      <a:r>
                        <a:rPr lang="en-US" sz="1800" dirty="0">
                          <a:effectLst/>
                        </a:rPr>
                        <a:t>Age composition</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a:effectLst/>
                        </a:rPr>
                        <a:t>1990-1999 (triennial), 2003-2019 (biennial), </a:t>
                      </a:r>
                      <a:r>
                        <a:rPr lang="en-US" sz="1800" b="1" dirty="0">
                          <a:effectLst/>
                        </a:rPr>
                        <a:t>2021</a:t>
                      </a:r>
                      <a:endParaRPr lang="en-US" sz="1800" b="1"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840704782"/>
                  </a:ext>
                </a:extLst>
              </a:tr>
              <a:tr h="389742">
                <a:tc rowSpan="3">
                  <a:txBody>
                    <a:bodyPr/>
                    <a:lstStyle/>
                    <a:p>
                      <a:pPr marL="0" marR="0">
                        <a:spcBef>
                          <a:spcPts val="0"/>
                        </a:spcBef>
                        <a:spcAft>
                          <a:spcPts val="0"/>
                        </a:spcAft>
                      </a:pPr>
                      <a:r>
                        <a:rPr lang="en-US" sz="1800">
                          <a:effectLst/>
                        </a:rPr>
                        <a:t>U.S. trawl fishery</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a:effectLst/>
                        </a:rPr>
                        <a:t>Catch</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a:effectLst/>
                        </a:rPr>
                        <a:t>1961-2020, </a:t>
                      </a:r>
                      <a:r>
                        <a:rPr lang="en-US" sz="1800" b="1" dirty="0">
                          <a:effectLst/>
                        </a:rPr>
                        <a:t>2021-2022</a:t>
                      </a:r>
                      <a:endParaRPr lang="en-US" sz="1800" b="1"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849278412"/>
                  </a:ext>
                </a:extLst>
              </a:tr>
              <a:tr h="389742">
                <a:tc vMerge="1">
                  <a:txBody>
                    <a:bodyPr/>
                    <a:lstStyle/>
                    <a:p>
                      <a:endParaRPr lang="en-US"/>
                    </a:p>
                  </a:txBody>
                  <a:tcPr/>
                </a:tc>
                <a:tc>
                  <a:txBody>
                    <a:bodyPr/>
                    <a:lstStyle/>
                    <a:p>
                      <a:pPr marL="0" marR="0">
                        <a:spcBef>
                          <a:spcPts val="0"/>
                        </a:spcBef>
                        <a:spcAft>
                          <a:spcPts val="0"/>
                        </a:spcAft>
                      </a:pPr>
                      <a:r>
                        <a:rPr lang="en-US" sz="1800">
                          <a:effectLst/>
                        </a:rPr>
                        <a:t>Age composition</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a:effectLst/>
                        </a:rPr>
                        <a:t>1998-2002, 2004-2006, 2008-2018 (biennial), </a:t>
                      </a:r>
                      <a:r>
                        <a:rPr lang="en-US" sz="1800" b="1" dirty="0">
                          <a:effectLst/>
                        </a:rPr>
                        <a:t>2020</a:t>
                      </a:r>
                      <a:endParaRPr lang="en-US" sz="1800" b="1"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545914154"/>
                  </a:ext>
                </a:extLst>
              </a:tr>
              <a:tr h="389742">
                <a:tc vMerge="1">
                  <a:txBody>
                    <a:bodyPr/>
                    <a:lstStyle/>
                    <a:p>
                      <a:endParaRPr lang="en-US"/>
                    </a:p>
                  </a:txBody>
                  <a:tcPr/>
                </a:tc>
                <a:tc>
                  <a:txBody>
                    <a:bodyPr/>
                    <a:lstStyle/>
                    <a:p>
                      <a:pPr marL="0" marR="0">
                        <a:spcBef>
                          <a:spcPts val="0"/>
                        </a:spcBef>
                        <a:spcAft>
                          <a:spcPts val="0"/>
                        </a:spcAft>
                      </a:pPr>
                      <a:r>
                        <a:rPr lang="en-US" sz="1800">
                          <a:effectLst/>
                        </a:rPr>
                        <a:t>Length composition</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a:effectLst/>
                        </a:rPr>
                        <a:t>1991-1997, 2003, 2007-2019 (biennial), </a:t>
                      </a:r>
                      <a:r>
                        <a:rPr lang="en-US" sz="1800" b="1" dirty="0">
                          <a:effectLst/>
                        </a:rPr>
                        <a:t>2021</a:t>
                      </a:r>
                      <a:endParaRPr lang="en-US" sz="1800" b="1"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16470554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85" name="Google Shape;385;p4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86" name="Google Shape;386;p4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Projection</a:t>
            </a:r>
            <a:endParaRPr/>
          </a:p>
        </p:txBody>
      </p:sp>
      <p:pic>
        <p:nvPicPr>
          <p:cNvPr id="3" name="Picture 2"/>
          <p:cNvPicPr>
            <a:picLocks noChangeAspect="1"/>
          </p:cNvPicPr>
          <p:nvPr/>
        </p:nvPicPr>
        <p:blipFill>
          <a:blip r:embed="rId4"/>
          <a:stretch>
            <a:fillRect/>
          </a:stretch>
        </p:blipFill>
        <p:spPr>
          <a:xfrm>
            <a:off x="1329324" y="1808412"/>
            <a:ext cx="8436071" cy="474005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2"/>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75" name="Google Shape;375;p42"/>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76" name="Google Shape;376;p42"/>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Risk Table</a:t>
            </a:r>
            <a:endParaRPr/>
          </a:p>
        </p:txBody>
      </p:sp>
      <p:graphicFrame>
        <p:nvGraphicFramePr>
          <p:cNvPr id="2" name="Table 1"/>
          <p:cNvGraphicFramePr>
            <a:graphicFrameLocks noGrp="1"/>
          </p:cNvGraphicFramePr>
          <p:nvPr>
            <p:extLst>
              <p:ext uri="{D42A27DB-BD31-4B8C-83A1-F6EECF244321}">
                <p14:modId xmlns:p14="http://schemas.microsoft.com/office/powerpoint/2010/main" val="1661619096"/>
              </p:ext>
            </p:extLst>
          </p:nvPr>
        </p:nvGraphicFramePr>
        <p:xfrm>
          <a:off x="1358899" y="1808412"/>
          <a:ext cx="9199400" cy="1581864"/>
        </p:xfrm>
        <a:graphic>
          <a:graphicData uri="http://schemas.openxmlformats.org/drawingml/2006/table">
            <a:tbl>
              <a:tblPr firstRow="1" bandRow="1">
                <a:tableStyleId>{5C22544A-7EE6-4342-B048-85BDC9FD1C3A}</a:tableStyleId>
              </a:tblPr>
              <a:tblGrid>
                <a:gridCol w="2299850">
                  <a:extLst>
                    <a:ext uri="{9D8B030D-6E8A-4147-A177-3AD203B41FA5}">
                      <a16:colId xmlns:a16="http://schemas.microsoft.com/office/drawing/2014/main" val="4137378615"/>
                    </a:ext>
                  </a:extLst>
                </a:gridCol>
                <a:gridCol w="2299850">
                  <a:extLst>
                    <a:ext uri="{9D8B030D-6E8A-4147-A177-3AD203B41FA5}">
                      <a16:colId xmlns:a16="http://schemas.microsoft.com/office/drawing/2014/main" val="1775589209"/>
                    </a:ext>
                  </a:extLst>
                </a:gridCol>
                <a:gridCol w="2299850">
                  <a:extLst>
                    <a:ext uri="{9D8B030D-6E8A-4147-A177-3AD203B41FA5}">
                      <a16:colId xmlns:a16="http://schemas.microsoft.com/office/drawing/2014/main" val="257080234"/>
                    </a:ext>
                  </a:extLst>
                </a:gridCol>
                <a:gridCol w="2299850">
                  <a:extLst>
                    <a:ext uri="{9D8B030D-6E8A-4147-A177-3AD203B41FA5}">
                      <a16:colId xmlns:a16="http://schemas.microsoft.com/office/drawing/2014/main" val="3455683865"/>
                    </a:ext>
                  </a:extLst>
                </a:gridCol>
              </a:tblGrid>
              <a:tr h="984935">
                <a:tc>
                  <a:txBody>
                    <a:bodyPr/>
                    <a:lstStyle/>
                    <a:p>
                      <a:pPr marL="0" marR="0" algn="ctr">
                        <a:spcBef>
                          <a:spcPts val="500"/>
                        </a:spcBef>
                        <a:spcAft>
                          <a:spcPts val="500"/>
                        </a:spcAft>
                      </a:pPr>
                      <a:r>
                        <a:rPr lang="en-US" sz="1600" dirty="0">
                          <a:effectLst/>
                        </a:rPr>
                        <a:t>Assessment-related considerations</a:t>
                      </a:r>
                      <a:endParaRPr lang="en-US" sz="16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500"/>
                        </a:spcBef>
                        <a:spcAft>
                          <a:spcPts val="500"/>
                        </a:spcAft>
                      </a:pPr>
                      <a:r>
                        <a:rPr lang="en-US" sz="1600" dirty="0">
                          <a:effectLst/>
                        </a:rPr>
                        <a:t>Population dynamics considerations</a:t>
                      </a:r>
                      <a:endParaRPr lang="en-US" sz="16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500"/>
                        </a:spcBef>
                        <a:spcAft>
                          <a:spcPts val="500"/>
                        </a:spcAft>
                      </a:pPr>
                      <a:r>
                        <a:rPr lang="en-US" sz="1600" dirty="0">
                          <a:effectLst/>
                        </a:rPr>
                        <a:t>Environmental</a:t>
                      </a:r>
                      <a:r>
                        <a:rPr lang="en-US" sz="1600" dirty="0" smtClean="0">
                          <a:effectLst/>
                        </a:rPr>
                        <a:t>/ ecosystem </a:t>
                      </a:r>
                      <a:r>
                        <a:rPr lang="en-US" sz="1600" dirty="0">
                          <a:effectLst/>
                        </a:rPr>
                        <a:t>considerations</a:t>
                      </a:r>
                      <a:endParaRPr lang="en-US" sz="16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500"/>
                        </a:spcBef>
                        <a:spcAft>
                          <a:spcPts val="500"/>
                        </a:spcAft>
                      </a:pPr>
                      <a:r>
                        <a:rPr lang="en-US" sz="1600">
                          <a:effectLst/>
                        </a:rPr>
                        <a:t>Fishery Performance</a:t>
                      </a:r>
                      <a:endParaRPr lang="en-US" sz="16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801272647"/>
                  </a:ext>
                </a:extLst>
              </a:tr>
              <a:tr h="596929">
                <a:tc>
                  <a:txBody>
                    <a:bodyPr/>
                    <a:lstStyle/>
                    <a:p>
                      <a:pPr marL="0" marR="0" algn="ctr">
                        <a:spcBef>
                          <a:spcPts val="500"/>
                        </a:spcBef>
                        <a:spcAft>
                          <a:spcPts val="500"/>
                        </a:spcAft>
                      </a:pPr>
                      <a:r>
                        <a:rPr lang="en-US" sz="1600" b="1" dirty="0">
                          <a:effectLst/>
                        </a:rPr>
                        <a:t>Level 2</a:t>
                      </a:r>
                      <a:r>
                        <a:rPr lang="en-US" sz="1600" dirty="0">
                          <a:effectLst/>
                        </a:rPr>
                        <a:t>: Substantially increased concerns</a:t>
                      </a:r>
                      <a:endParaRPr lang="en-US" sz="16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500"/>
                        </a:spcBef>
                        <a:spcAft>
                          <a:spcPts val="500"/>
                        </a:spcAft>
                      </a:pPr>
                      <a:r>
                        <a:rPr lang="en-US" sz="1600" b="1" dirty="0">
                          <a:effectLst/>
                        </a:rPr>
                        <a:t>Level 2</a:t>
                      </a:r>
                      <a:r>
                        <a:rPr lang="en-US" sz="1600" dirty="0">
                          <a:effectLst/>
                        </a:rPr>
                        <a:t>: Substantially increased concerns</a:t>
                      </a:r>
                      <a:endParaRPr lang="en-US" sz="16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500"/>
                        </a:spcBef>
                        <a:spcAft>
                          <a:spcPts val="500"/>
                        </a:spcAft>
                      </a:pPr>
                      <a:r>
                        <a:rPr lang="en-US" sz="1600" dirty="0">
                          <a:effectLst/>
                        </a:rPr>
                        <a:t>Level 1: No increased concerns</a:t>
                      </a:r>
                      <a:endParaRPr lang="en-US" sz="16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500"/>
                        </a:spcBef>
                        <a:spcAft>
                          <a:spcPts val="500"/>
                        </a:spcAft>
                      </a:pPr>
                      <a:r>
                        <a:rPr lang="en-US" sz="1600" dirty="0">
                          <a:effectLst/>
                        </a:rPr>
                        <a:t>Level 1: No increased concerns</a:t>
                      </a:r>
                      <a:endParaRPr lang="en-US" sz="16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494163012"/>
                  </a:ext>
                </a:extLst>
              </a:tr>
            </a:tbl>
          </a:graphicData>
        </a:graphic>
      </p:graphicFrame>
      <p:sp>
        <p:nvSpPr>
          <p:cNvPr id="3" name="TextBox 2"/>
          <p:cNvSpPr txBox="1"/>
          <p:nvPr/>
        </p:nvSpPr>
        <p:spPr>
          <a:xfrm>
            <a:off x="1780835" y="3474720"/>
            <a:ext cx="8447338" cy="3139321"/>
          </a:xfrm>
          <a:prstGeom prst="rect">
            <a:avLst/>
          </a:prstGeom>
          <a:noFill/>
        </p:spPr>
        <p:txBody>
          <a:bodyPr wrap="square" rtlCol="0">
            <a:spAutoFit/>
          </a:bodyPr>
          <a:lstStyle/>
          <a:p>
            <a:r>
              <a:rPr lang="en-US" sz="1800" b="1" dirty="0" smtClean="0"/>
              <a:t>Assessment</a:t>
            </a:r>
            <a:r>
              <a:rPr lang="en-US" sz="1800" dirty="0" smtClean="0"/>
              <a:t> - </a:t>
            </a:r>
            <a:r>
              <a:rPr lang="en-US" sz="1800" dirty="0"/>
              <a:t>sensitivity of the </a:t>
            </a:r>
            <a:r>
              <a:rPr lang="en-US" sz="1800" dirty="0" smtClean="0"/>
              <a:t>model </a:t>
            </a:r>
            <a:r>
              <a:rPr lang="en-US" sz="1800" dirty="0"/>
              <a:t>to the scale of the VAST model biomass estimates, as well as the low uncertainty from </a:t>
            </a:r>
            <a:r>
              <a:rPr lang="en-US" sz="1800" dirty="0" smtClean="0"/>
              <a:t>VAST</a:t>
            </a:r>
          </a:p>
          <a:p>
            <a:endParaRPr lang="en-US" sz="1800" dirty="0"/>
          </a:p>
          <a:p>
            <a:r>
              <a:rPr lang="en-US" sz="1800" b="1" dirty="0" smtClean="0"/>
              <a:t>Population dynamics </a:t>
            </a:r>
            <a:r>
              <a:rPr lang="en-US" sz="1800" dirty="0" smtClean="0"/>
              <a:t>–skip </a:t>
            </a:r>
            <a:r>
              <a:rPr lang="en-US" sz="1800" dirty="0" smtClean="0"/>
              <a:t>spawning has been observed for this stock, levels unknown</a:t>
            </a:r>
          </a:p>
          <a:p>
            <a:endParaRPr lang="en-US" sz="1800" dirty="0"/>
          </a:p>
          <a:p>
            <a:r>
              <a:rPr lang="en-US" sz="1800" b="1" dirty="0" smtClean="0"/>
              <a:t>Environmental</a:t>
            </a:r>
            <a:r>
              <a:rPr lang="en-US" sz="1800" dirty="0" smtClean="0"/>
              <a:t> - environmental </a:t>
            </a:r>
            <a:r>
              <a:rPr lang="en-US" sz="1800" dirty="0"/>
              <a:t>mechanisms for changes in survival and productivity of dusky rockfish remain </a:t>
            </a:r>
            <a:r>
              <a:rPr lang="en-US" sz="1800" dirty="0" smtClean="0"/>
              <a:t>unknown, though indication that </a:t>
            </a:r>
            <a:r>
              <a:rPr lang="en-US" sz="1800" dirty="0"/>
              <a:t>structural </a:t>
            </a:r>
            <a:r>
              <a:rPr lang="en-US" sz="1800" dirty="0" err="1"/>
              <a:t>epifauna</a:t>
            </a:r>
            <a:r>
              <a:rPr lang="en-US" sz="1800" dirty="0"/>
              <a:t> habitat </a:t>
            </a:r>
            <a:r>
              <a:rPr lang="en-US" sz="1800" dirty="0" smtClean="0"/>
              <a:t>may be decreasing</a:t>
            </a:r>
          </a:p>
          <a:p>
            <a:endParaRPr lang="en-US" sz="1800" dirty="0"/>
          </a:p>
          <a:p>
            <a:r>
              <a:rPr lang="en-US" sz="1800" b="1" dirty="0" smtClean="0"/>
              <a:t>Fishery performance </a:t>
            </a:r>
            <a:r>
              <a:rPr lang="en-US" sz="1800" dirty="0" smtClean="0"/>
              <a:t>- catches </a:t>
            </a:r>
            <a:r>
              <a:rPr lang="en-US" sz="1800" dirty="0"/>
              <a:t>are well below ABC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94" name="Google Shape;394;p4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95" name="Google Shape;395;p4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Harvest Recommendation</a:t>
            </a:r>
            <a:endParaRPr/>
          </a:p>
        </p:txBody>
      </p:sp>
      <p:graphicFrame>
        <p:nvGraphicFramePr>
          <p:cNvPr id="2" name="Table 1"/>
          <p:cNvGraphicFramePr>
            <a:graphicFrameLocks noGrp="1"/>
          </p:cNvGraphicFramePr>
          <p:nvPr>
            <p:extLst>
              <p:ext uri="{D42A27DB-BD31-4B8C-83A1-F6EECF244321}">
                <p14:modId xmlns:p14="http://schemas.microsoft.com/office/powerpoint/2010/main" val="2283819819"/>
              </p:ext>
            </p:extLst>
          </p:nvPr>
        </p:nvGraphicFramePr>
        <p:xfrm>
          <a:off x="3134302" y="1597032"/>
          <a:ext cx="7276065" cy="5146665"/>
        </p:xfrm>
        <a:graphic>
          <a:graphicData uri="http://schemas.openxmlformats.org/drawingml/2006/table">
            <a:tbl>
              <a:tblPr firstRow="1" bandRow="1">
                <a:tableStyleId>{5C22544A-7EE6-4342-B048-85BDC9FD1C3A}</a:tableStyleId>
              </a:tblPr>
              <a:tblGrid>
                <a:gridCol w="3566697">
                  <a:extLst>
                    <a:ext uri="{9D8B030D-6E8A-4147-A177-3AD203B41FA5}">
                      <a16:colId xmlns:a16="http://schemas.microsoft.com/office/drawing/2014/main" val="2018864509"/>
                    </a:ext>
                  </a:extLst>
                </a:gridCol>
                <a:gridCol w="927342">
                  <a:extLst>
                    <a:ext uri="{9D8B030D-6E8A-4147-A177-3AD203B41FA5}">
                      <a16:colId xmlns:a16="http://schemas.microsoft.com/office/drawing/2014/main" val="2800215045"/>
                    </a:ext>
                  </a:extLst>
                </a:gridCol>
                <a:gridCol w="927342">
                  <a:extLst>
                    <a:ext uri="{9D8B030D-6E8A-4147-A177-3AD203B41FA5}">
                      <a16:colId xmlns:a16="http://schemas.microsoft.com/office/drawing/2014/main" val="2436748084"/>
                    </a:ext>
                  </a:extLst>
                </a:gridCol>
                <a:gridCol w="927342">
                  <a:extLst>
                    <a:ext uri="{9D8B030D-6E8A-4147-A177-3AD203B41FA5}">
                      <a16:colId xmlns:a16="http://schemas.microsoft.com/office/drawing/2014/main" val="1738390779"/>
                    </a:ext>
                  </a:extLst>
                </a:gridCol>
                <a:gridCol w="927342">
                  <a:extLst>
                    <a:ext uri="{9D8B030D-6E8A-4147-A177-3AD203B41FA5}">
                      <a16:colId xmlns:a16="http://schemas.microsoft.com/office/drawing/2014/main" val="1211938721"/>
                    </a:ext>
                  </a:extLst>
                </a:gridCol>
              </a:tblGrid>
              <a:tr h="671305">
                <a:tc>
                  <a:txBody>
                    <a:bodyPr/>
                    <a:lstStyle/>
                    <a:p>
                      <a:pPr marL="0" marR="0">
                        <a:spcBef>
                          <a:spcPts val="0"/>
                        </a:spcBef>
                        <a:spcAft>
                          <a:spcPts val="0"/>
                        </a:spcAft>
                      </a:pPr>
                      <a:r>
                        <a:rPr lang="en-US" sz="1400" dirty="0">
                          <a:effectLst/>
                        </a:rPr>
                        <a:t> </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gridSpan="2">
                  <a:txBody>
                    <a:bodyPr/>
                    <a:lstStyle/>
                    <a:p>
                      <a:pPr marL="0" marR="0" algn="ctr">
                        <a:spcBef>
                          <a:spcPts val="0"/>
                        </a:spcBef>
                        <a:spcAft>
                          <a:spcPts val="0"/>
                        </a:spcAft>
                      </a:pPr>
                      <a:r>
                        <a:rPr lang="en-US" sz="1400">
                          <a:effectLst/>
                        </a:rPr>
                        <a:t>As estimated or specified last year for:</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hMerge="1">
                  <a:txBody>
                    <a:bodyPr/>
                    <a:lstStyle/>
                    <a:p>
                      <a:endParaRPr lang="en-US"/>
                    </a:p>
                  </a:txBody>
                  <a:tcPr/>
                </a:tc>
                <a:tc gridSpan="2">
                  <a:txBody>
                    <a:bodyPr/>
                    <a:lstStyle/>
                    <a:p>
                      <a:pPr marL="0" marR="0" algn="ctr">
                        <a:spcBef>
                          <a:spcPts val="0"/>
                        </a:spcBef>
                        <a:spcAft>
                          <a:spcPts val="0"/>
                        </a:spcAft>
                      </a:pPr>
                      <a:r>
                        <a:rPr lang="en-US" sz="1400">
                          <a:effectLst/>
                        </a:rPr>
                        <a:t>As estimated or recommended this year for:</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hMerge="1">
                  <a:txBody>
                    <a:bodyPr/>
                    <a:lstStyle/>
                    <a:p>
                      <a:endParaRPr lang="en-US"/>
                    </a:p>
                  </a:txBody>
                  <a:tcPr/>
                </a:tc>
                <a:extLst>
                  <a:ext uri="{0D108BD9-81ED-4DB2-BD59-A6C34878D82A}">
                    <a16:rowId xmlns:a16="http://schemas.microsoft.com/office/drawing/2014/main" val="2588416008"/>
                  </a:ext>
                </a:extLst>
              </a:tr>
              <a:tr h="223768">
                <a:tc>
                  <a:txBody>
                    <a:bodyPr/>
                    <a:lstStyle/>
                    <a:p>
                      <a:pPr marL="0" marR="0">
                        <a:spcBef>
                          <a:spcPts val="0"/>
                        </a:spcBef>
                        <a:spcAft>
                          <a:spcPts val="0"/>
                        </a:spcAft>
                      </a:pPr>
                      <a:r>
                        <a:rPr lang="en-US" sz="1400">
                          <a:effectLst/>
                        </a:rPr>
                        <a:t>Quantity/Status</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2022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2023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2023</a:t>
                      </a:r>
                      <a:r>
                        <a:rPr lang="en-US" sz="1400" baseline="30000">
                          <a:effectLst/>
                        </a:rPr>
                        <a:t>*</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2024</a:t>
                      </a:r>
                      <a:r>
                        <a:rPr lang="en-US" sz="1400" baseline="30000">
                          <a:effectLst/>
                        </a:rPr>
                        <a:t>*</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880748394"/>
                  </a:ext>
                </a:extLst>
              </a:tr>
              <a:tr h="223768">
                <a:tc>
                  <a:txBody>
                    <a:bodyPr/>
                    <a:lstStyle/>
                    <a:p>
                      <a:pPr marL="0" marR="0">
                        <a:spcBef>
                          <a:spcPts val="0"/>
                        </a:spcBef>
                        <a:spcAft>
                          <a:spcPts val="0"/>
                        </a:spcAft>
                      </a:pPr>
                      <a:r>
                        <a:rPr lang="en-US" sz="1400">
                          <a:effectLst/>
                        </a:rPr>
                        <a:t>M (natural mortality)</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0.07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0.07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0.07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0.07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896330199"/>
                  </a:ext>
                </a:extLst>
              </a:tr>
              <a:tr h="223768">
                <a:tc>
                  <a:txBody>
                    <a:bodyPr/>
                    <a:lstStyle/>
                    <a:p>
                      <a:pPr marL="0" marR="0">
                        <a:spcBef>
                          <a:spcPts val="0"/>
                        </a:spcBef>
                        <a:spcAft>
                          <a:spcPts val="0"/>
                        </a:spcAft>
                      </a:pPr>
                      <a:r>
                        <a:rPr lang="en-US" sz="1400">
                          <a:effectLst/>
                        </a:rPr>
                        <a:t>Tier</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3a</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3a</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3a</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3a</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997016569"/>
                  </a:ext>
                </a:extLst>
              </a:tr>
              <a:tr h="223768">
                <a:tc>
                  <a:txBody>
                    <a:bodyPr/>
                    <a:lstStyle/>
                    <a:p>
                      <a:pPr marL="0" marR="0">
                        <a:spcBef>
                          <a:spcPts val="0"/>
                        </a:spcBef>
                        <a:spcAft>
                          <a:spcPts val="0"/>
                        </a:spcAft>
                      </a:pPr>
                      <a:r>
                        <a:rPr lang="en-US" sz="1400">
                          <a:effectLst/>
                        </a:rPr>
                        <a:t>Projected total (age 4+) biomass (t)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95,682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92,310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107,160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104,627</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281434194"/>
                  </a:ext>
                </a:extLst>
              </a:tr>
              <a:tr h="223768">
                <a:tc>
                  <a:txBody>
                    <a:bodyPr/>
                    <a:lstStyle/>
                    <a:p>
                      <a:pPr marL="0" marR="0">
                        <a:spcBef>
                          <a:spcPts val="0"/>
                        </a:spcBef>
                        <a:spcAft>
                          <a:spcPts val="0"/>
                        </a:spcAft>
                      </a:pPr>
                      <a:r>
                        <a:rPr lang="en-US" sz="1400">
                          <a:effectLst/>
                        </a:rPr>
                        <a:t>Projected female spawning biomas (t)</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38,371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36,853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44,651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44,651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570333211"/>
                  </a:ext>
                </a:extLst>
              </a:tr>
              <a:tr h="223768">
                <a:tc>
                  <a:txBody>
                    <a:bodyPr/>
                    <a:lstStyle/>
                    <a:p>
                      <a:pPr marL="0" marR="0">
                        <a:spcBef>
                          <a:spcPts val="0"/>
                        </a:spcBef>
                        <a:spcAft>
                          <a:spcPts val="0"/>
                        </a:spcAft>
                      </a:pPr>
                      <a:r>
                        <a:rPr lang="en-US" sz="1400">
                          <a:effectLst/>
                        </a:rPr>
                        <a:t>B</a:t>
                      </a:r>
                      <a:r>
                        <a:rPr lang="en-US" sz="1400" baseline="-25000">
                          <a:effectLst/>
                        </a:rPr>
                        <a:t>100%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60,855</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60,855</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65,565</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65,565</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857896701"/>
                  </a:ext>
                </a:extLst>
              </a:tr>
              <a:tr h="223768">
                <a:tc>
                  <a:txBody>
                    <a:bodyPr/>
                    <a:lstStyle/>
                    <a:p>
                      <a:pPr marL="0" marR="0">
                        <a:spcBef>
                          <a:spcPts val="0"/>
                        </a:spcBef>
                        <a:spcAft>
                          <a:spcPts val="0"/>
                        </a:spcAft>
                      </a:pPr>
                      <a:r>
                        <a:rPr lang="en-US" sz="1400">
                          <a:effectLst/>
                        </a:rPr>
                        <a:t>B</a:t>
                      </a:r>
                      <a:r>
                        <a:rPr lang="en-US" sz="1400" baseline="-25000">
                          <a:effectLst/>
                        </a:rPr>
                        <a:t>40%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24,342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24,342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26,226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26,226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833266732"/>
                  </a:ext>
                </a:extLst>
              </a:tr>
              <a:tr h="223768">
                <a:tc>
                  <a:txBody>
                    <a:bodyPr/>
                    <a:lstStyle/>
                    <a:p>
                      <a:pPr marL="0" marR="0">
                        <a:spcBef>
                          <a:spcPts val="0"/>
                        </a:spcBef>
                        <a:spcAft>
                          <a:spcPts val="0"/>
                        </a:spcAft>
                      </a:pPr>
                      <a:r>
                        <a:rPr lang="en-US" sz="1400">
                          <a:effectLst/>
                        </a:rPr>
                        <a:t>B</a:t>
                      </a:r>
                      <a:r>
                        <a:rPr lang="en-US" sz="1400" baseline="-25000">
                          <a:effectLst/>
                        </a:rPr>
                        <a:t>35%</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21,299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21,299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22,948</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22,948</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747729565"/>
                  </a:ext>
                </a:extLst>
              </a:tr>
              <a:tr h="223768">
                <a:tc>
                  <a:txBody>
                    <a:bodyPr/>
                    <a:lstStyle/>
                    <a:p>
                      <a:pPr marL="0" marR="0">
                        <a:spcBef>
                          <a:spcPts val="0"/>
                        </a:spcBef>
                        <a:spcAft>
                          <a:spcPts val="0"/>
                        </a:spcAft>
                      </a:pPr>
                      <a:r>
                        <a:rPr lang="en-US" sz="1400">
                          <a:effectLst/>
                        </a:rPr>
                        <a:t>F</a:t>
                      </a:r>
                      <a:r>
                        <a:rPr lang="en-US" sz="1400" baseline="-25000">
                          <a:effectLst/>
                        </a:rPr>
                        <a:t>OFL</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0.114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0.114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0.11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0.11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610789920"/>
                  </a:ext>
                </a:extLst>
              </a:tr>
              <a:tr h="223768">
                <a:tc>
                  <a:txBody>
                    <a:bodyPr/>
                    <a:lstStyle/>
                    <a:p>
                      <a:pPr marL="0" marR="0">
                        <a:spcBef>
                          <a:spcPts val="0"/>
                        </a:spcBef>
                        <a:spcAft>
                          <a:spcPts val="0"/>
                        </a:spcAft>
                      </a:pPr>
                      <a:r>
                        <a:rPr lang="en-US" sz="1400">
                          <a:effectLst/>
                        </a:rPr>
                        <a:t>maxF</a:t>
                      </a:r>
                      <a:r>
                        <a:rPr lang="en-US" sz="1400" baseline="-25000">
                          <a:effectLst/>
                        </a:rPr>
                        <a:t>ABC</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0.093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0.093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0.09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0.09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843962981"/>
                  </a:ext>
                </a:extLst>
              </a:tr>
              <a:tr h="223768">
                <a:tc>
                  <a:txBody>
                    <a:bodyPr/>
                    <a:lstStyle/>
                    <a:p>
                      <a:pPr marL="0" marR="0">
                        <a:spcBef>
                          <a:spcPts val="0"/>
                        </a:spcBef>
                        <a:spcAft>
                          <a:spcPts val="0"/>
                        </a:spcAft>
                      </a:pPr>
                      <a:r>
                        <a:rPr lang="en-US" sz="1400">
                          <a:effectLst/>
                        </a:rPr>
                        <a:t>F</a:t>
                      </a:r>
                      <a:r>
                        <a:rPr lang="en-US" sz="1400" baseline="-25000">
                          <a:effectLst/>
                        </a:rPr>
                        <a:t>ABC</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0.093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0.093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0.09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0.09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915993505"/>
                  </a:ext>
                </a:extLst>
              </a:tr>
              <a:tr h="223768">
                <a:tc>
                  <a:txBody>
                    <a:bodyPr/>
                    <a:lstStyle/>
                    <a:p>
                      <a:pPr marL="0" marR="0">
                        <a:spcBef>
                          <a:spcPts val="0"/>
                        </a:spcBef>
                        <a:spcAft>
                          <a:spcPts val="0"/>
                        </a:spcAft>
                      </a:pPr>
                      <a:r>
                        <a:rPr lang="en-US" sz="1400">
                          <a:effectLst/>
                        </a:rPr>
                        <a:t>OFL (t)</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8,614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8,146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b="1" dirty="0">
                          <a:solidFill>
                            <a:srgbClr val="0070C0"/>
                          </a:solidFill>
                          <a:effectLst/>
                        </a:rPr>
                        <a:t>9,638</a:t>
                      </a:r>
                      <a:endParaRPr lang="en-US" sz="1400" b="1" dirty="0">
                        <a:solidFill>
                          <a:srgbClr val="0070C0"/>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9,154</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468624752"/>
                  </a:ext>
                </a:extLst>
              </a:tr>
              <a:tr h="223768">
                <a:tc>
                  <a:txBody>
                    <a:bodyPr/>
                    <a:lstStyle/>
                    <a:p>
                      <a:pPr marL="0" marR="0">
                        <a:spcBef>
                          <a:spcPts val="0"/>
                        </a:spcBef>
                        <a:spcAft>
                          <a:spcPts val="0"/>
                        </a:spcAft>
                      </a:pPr>
                      <a:r>
                        <a:rPr lang="en-US" sz="1400">
                          <a:effectLst/>
                        </a:rPr>
                        <a:t>maxABC (t)</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7,069</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6,686</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b="0" dirty="0">
                          <a:solidFill>
                            <a:schemeClr val="tx1"/>
                          </a:solidFill>
                          <a:effectLst/>
                        </a:rPr>
                        <a:t>7,917</a:t>
                      </a:r>
                      <a:endParaRPr lang="en-US" sz="1400" b="0" dirty="0">
                        <a:solidFill>
                          <a:schemeClr val="tx1"/>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dirty="0">
                          <a:effectLst/>
                        </a:rPr>
                        <a:t>7,520</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728441995"/>
                  </a:ext>
                </a:extLst>
              </a:tr>
              <a:tr h="223768">
                <a:tc>
                  <a:txBody>
                    <a:bodyPr/>
                    <a:lstStyle/>
                    <a:p>
                      <a:pPr marL="0" marR="0">
                        <a:spcBef>
                          <a:spcPts val="0"/>
                        </a:spcBef>
                        <a:spcAft>
                          <a:spcPts val="0"/>
                        </a:spcAft>
                      </a:pPr>
                      <a:r>
                        <a:rPr lang="en-US" sz="1400">
                          <a:effectLst/>
                        </a:rPr>
                        <a:t>ABC (t)</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5,372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5,181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b="1" dirty="0">
                          <a:solidFill>
                            <a:srgbClr val="0070C0"/>
                          </a:solidFill>
                          <a:effectLst/>
                        </a:rPr>
                        <a:t>7,917</a:t>
                      </a:r>
                      <a:endParaRPr lang="en-US" sz="1400" b="1" dirty="0">
                        <a:solidFill>
                          <a:srgbClr val="0070C0"/>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7,520</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816483478"/>
                  </a:ext>
                </a:extLst>
              </a:tr>
              <a:tr h="447536">
                <a:tc>
                  <a:txBody>
                    <a:bodyPr/>
                    <a:lstStyle/>
                    <a:p>
                      <a:pPr marL="0" marR="0">
                        <a:spcBef>
                          <a:spcPts val="0"/>
                        </a:spcBef>
                        <a:spcAft>
                          <a:spcPts val="0"/>
                        </a:spcAft>
                      </a:pPr>
                      <a:r>
                        <a:rPr lang="en-US" sz="1400">
                          <a:effectLst/>
                        </a:rPr>
                        <a:t> </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gridSpan="2">
                  <a:txBody>
                    <a:bodyPr/>
                    <a:lstStyle/>
                    <a:p>
                      <a:pPr marL="0" marR="0" algn="ctr">
                        <a:spcBef>
                          <a:spcPts val="0"/>
                        </a:spcBef>
                        <a:spcAft>
                          <a:spcPts val="0"/>
                        </a:spcAft>
                      </a:pPr>
                      <a:r>
                        <a:rPr lang="en-US" sz="1400">
                          <a:effectLst/>
                        </a:rPr>
                        <a:t>As determined last year for:</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hMerge="1">
                  <a:txBody>
                    <a:bodyPr/>
                    <a:lstStyle/>
                    <a:p>
                      <a:endParaRPr lang="en-US"/>
                    </a:p>
                  </a:txBody>
                  <a:tcPr/>
                </a:tc>
                <a:tc gridSpan="2">
                  <a:txBody>
                    <a:bodyPr/>
                    <a:lstStyle/>
                    <a:p>
                      <a:pPr marL="0" marR="0" algn="ctr">
                        <a:spcBef>
                          <a:spcPts val="0"/>
                        </a:spcBef>
                        <a:spcAft>
                          <a:spcPts val="0"/>
                        </a:spcAft>
                      </a:pPr>
                      <a:r>
                        <a:rPr lang="en-US" sz="1400" dirty="0">
                          <a:effectLst/>
                        </a:rPr>
                        <a:t>As determined this year for:</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hMerge="1">
                  <a:txBody>
                    <a:bodyPr/>
                    <a:lstStyle/>
                    <a:p>
                      <a:endParaRPr lang="en-US"/>
                    </a:p>
                  </a:txBody>
                  <a:tcPr/>
                </a:tc>
                <a:extLst>
                  <a:ext uri="{0D108BD9-81ED-4DB2-BD59-A6C34878D82A}">
                    <a16:rowId xmlns:a16="http://schemas.microsoft.com/office/drawing/2014/main" val="3458330338"/>
                  </a:ext>
                </a:extLst>
              </a:tr>
              <a:tr h="223768">
                <a:tc>
                  <a:txBody>
                    <a:bodyPr/>
                    <a:lstStyle/>
                    <a:p>
                      <a:pPr marL="0" marR="0">
                        <a:spcBef>
                          <a:spcPts val="0"/>
                        </a:spcBef>
                        <a:spcAft>
                          <a:spcPts val="0"/>
                        </a:spcAft>
                      </a:pPr>
                      <a:r>
                        <a:rPr lang="en-US" sz="1400">
                          <a:effectLst/>
                        </a:rPr>
                        <a:t>Status</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2021</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2022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2022</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2023</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385292410"/>
                  </a:ext>
                </a:extLst>
              </a:tr>
              <a:tr h="223768">
                <a:tc>
                  <a:txBody>
                    <a:bodyPr/>
                    <a:lstStyle/>
                    <a:p>
                      <a:pPr marL="0" marR="0">
                        <a:spcBef>
                          <a:spcPts val="0"/>
                        </a:spcBef>
                        <a:spcAft>
                          <a:spcPts val="0"/>
                        </a:spcAft>
                      </a:pPr>
                      <a:r>
                        <a:rPr lang="en-US" sz="1400">
                          <a:effectLst/>
                        </a:rPr>
                        <a:t>Overfishing</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No</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n/a</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No</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n/a</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712582510"/>
                  </a:ext>
                </a:extLst>
              </a:tr>
              <a:tr h="223768">
                <a:tc>
                  <a:txBody>
                    <a:bodyPr/>
                    <a:lstStyle/>
                    <a:p>
                      <a:pPr marL="0" marR="0">
                        <a:spcBef>
                          <a:spcPts val="0"/>
                        </a:spcBef>
                        <a:spcAft>
                          <a:spcPts val="0"/>
                        </a:spcAft>
                      </a:pPr>
                      <a:r>
                        <a:rPr lang="en-US" sz="1400">
                          <a:effectLst/>
                        </a:rPr>
                        <a:t>Overfished</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n/a</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No</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n/a</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No</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137785160"/>
                  </a:ext>
                </a:extLst>
              </a:tr>
              <a:tr h="223768">
                <a:tc>
                  <a:txBody>
                    <a:bodyPr/>
                    <a:lstStyle/>
                    <a:p>
                      <a:pPr marL="0" marR="0">
                        <a:spcBef>
                          <a:spcPts val="0"/>
                        </a:spcBef>
                        <a:spcAft>
                          <a:spcPts val="0"/>
                        </a:spcAft>
                      </a:pPr>
                      <a:r>
                        <a:rPr lang="en-US" sz="1400">
                          <a:effectLst/>
                        </a:rPr>
                        <a:t>Approaching overfished</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n/a</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No</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a:effectLst/>
                        </a:rPr>
                        <a:t>n/a</a:t>
                      </a:r>
                      <a:endParaRPr lang="en-US" sz="14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dirty="0">
                          <a:effectLst/>
                        </a:rPr>
                        <a:t>No</a:t>
                      </a:r>
                      <a:endParaRPr lang="en-US" sz="14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72609389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03" name="Google Shape;403;p4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404" name="Google Shape;404;p4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Apportionment</a:t>
            </a:r>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754" y="702156"/>
            <a:ext cx="7064961" cy="5978044"/>
          </a:xfrm>
          <a:prstGeom prst="rect">
            <a:avLst/>
          </a:prstGeom>
        </p:spPr>
      </p:pic>
      <p:sp>
        <p:nvSpPr>
          <p:cNvPr id="2" name="TextBox 1"/>
          <p:cNvSpPr txBox="1"/>
          <p:nvPr/>
        </p:nvSpPr>
        <p:spPr>
          <a:xfrm>
            <a:off x="581192" y="2171700"/>
            <a:ext cx="3076408" cy="2031325"/>
          </a:xfrm>
          <a:prstGeom prst="rect">
            <a:avLst/>
          </a:prstGeom>
          <a:noFill/>
        </p:spPr>
        <p:txBody>
          <a:bodyPr wrap="square" rtlCol="0">
            <a:spAutoFit/>
          </a:bodyPr>
          <a:lstStyle/>
          <a:p>
            <a:r>
              <a:rPr lang="en-US" sz="1800" dirty="0" smtClean="0"/>
              <a:t>Western 5.0% → 1.9%</a:t>
            </a:r>
          </a:p>
          <a:p>
            <a:endParaRPr lang="en-US" sz="1800" dirty="0" smtClean="0"/>
          </a:p>
          <a:p>
            <a:r>
              <a:rPr lang="en-US" sz="1800" dirty="0" smtClean="0"/>
              <a:t>Central 84.4% </a:t>
            </a:r>
            <a:r>
              <a:rPr lang="en-US" sz="1800" dirty="0"/>
              <a:t>→ </a:t>
            </a:r>
            <a:r>
              <a:rPr lang="en-US" sz="1800" dirty="0" smtClean="0"/>
              <a:t>96.6%</a:t>
            </a:r>
            <a:endParaRPr lang="en-US" sz="1800" dirty="0"/>
          </a:p>
          <a:p>
            <a:endParaRPr lang="en-US" sz="1800" dirty="0" smtClean="0"/>
          </a:p>
          <a:p>
            <a:r>
              <a:rPr lang="en-US" sz="1800" dirty="0" smtClean="0"/>
              <a:t>Eastern 10.6% </a:t>
            </a:r>
            <a:r>
              <a:rPr lang="en-US" sz="1800" dirty="0"/>
              <a:t>→ </a:t>
            </a:r>
            <a:r>
              <a:rPr lang="en-US" sz="1800" dirty="0" smtClean="0"/>
              <a:t>1.5%</a:t>
            </a:r>
            <a:endParaRPr lang="en-US" sz="1800" dirty="0"/>
          </a:p>
          <a:p>
            <a:endParaRPr lang="en-US" sz="1800" dirty="0"/>
          </a:p>
          <a:p>
            <a:endParaRPr lang="en-US" sz="18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03" name="Google Shape;403;p4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404" name="Google Shape;404;p4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Apportionment</a:t>
            </a:r>
            <a:endParaRPr/>
          </a:p>
        </p:txBody>
      </p:sp>
      <p:graphicFrame>
        <p:nvGraphicFramePr>
          <p:cNvPr id="3" name="Table 2"/>
          <p:cNvGraphicFramePr>
            <a:graphicFrameLocks noGrp="1"/>
          </p:cNvGraphicFramePr>
          <p:nvPr>
            <p:extLst>
              <p:ext uri="{D42A27DB-BD31-4B8C-83A1-F6EECF244321}">
                <p14:modId xmlns:p14="http://schemas.microsoft.com/office/powerpoint/2010/main" val="3021211675"/>
              </p:ext>
            </p:extLst>
          </p:nvPr>
        </p:nvGraphicFramePr>
        <p:xfrm>
          <a:off x="1244600" y="2029778"/>
          <a:ext cx="7289802" cy="1861500"/>
        </p:xfrm>
        <a:graphic>
          <a:graphicData uri="http://schemas.openxmlformats.org/drawingml/2006/table">
            <a:tbl>
              <a:tblPr firstRow="1" bandRow="1">
                <a:tableStyleId>{5C22544A-7EE6-4342-B048-85BDC9FD1C3A}</a:tableStyleId>
              </a:tblPr>
              <a:tblGrid>
                <a:gridCol w="1214967">
                  <a:extLst>
                    <a:ext uri="{9D8B030D-6E8A-4147-A177-3AD203B41FA5}">
                      <a16:colId xmlns:a16="http://schemas.microsoft.com/office/drawing/2014/main" val="1684673891"/>
                    </a:ext>
                  </a:extLst>
                </a:gridCol>
                <a:gridCol w="1214967">
                  <a:extLst>
                    <a:ext uri="{9D8B030D-6E8A-4147-A177-3AD203B41FA5}">
                      <a16:colId xmlns:a16="http://schemas.microsoft.com/office/drawing/2014/main" val="1999959240"/>
                    </a:ext>
                  </a:extLst>
                </a:gridCol>
                <a:gridCol w="1214967">
                  <a:extLst>
                    <a:ext uri="{9D8B030D-6E8A-4147-A177-3AD203B41FA5}">
                      <a16:colId xmlns:a16="http://schemas.microsoft.com/office/drawing/2014/main" val="1599634597"/>
                    </a:ext>
                  </a:extLst>
                </a:gridCol>
                <a:gridCol w="1214967">
                  <a:extLst>
                    <a:ext uri="{9D8B030D-6E8A-4147-A177-3AD203B41FA5}">
                      <a16:colId xmlns:a16="http://schemas.microsoft.com/office/drawing/2014/main" val="1186518709"/>
                    </a:ext>
                  </a:extLst>
                </a:gridCol>
                <a:gridCol w="1214967">
                  <a:extLst>
                    <a:ext uri="{9D8B030D-6E8A-4147-A177-3AD203B41FA5}">
                      <a16:colId xmlns:a16="http://schemas.microsoft.com/office/drawing/2014/main" val="3651510444"/>
                    </a:ext>
                  </a:extLst>
                </a:gridCol>
                <a:gridCol w="1214967">
                  <a:extLst>
                    <a:ext uri="{9D8B030D-6E8A-4147-A177-3AD203B41FA5}">
                      <a16:colId xmlns:a16="http://schemas.microsoft.com/office/drawing/2014/main" val="2770020305"/>
                    </a:ext>
                  </a:extLst>
                </a:gridCol>
              </a:tblGrid>
              <a:tr h="310250">
                <a:tc gridSpan="2">
                  <a:txBody>
                    <a:bodyPr/>
                    <a:lstStyle/>
                    <a:p>
                      <a:pPr marL="0" marR="0">
                        <a:spcBef>
                          <a:spcPts val="0"/>
                        </a:spcBef>
                        <a:spcAft>
                          <a:spcPts val="500"/>
                        </a:spcAft>
                      </a:pPr>
                      <a:r>
                        <a:rPr lang="en-US" sz="1800">
                          <a:effectLst/>
                        </a:rPr>
                        <a:t> </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0" algn="ctr">
                        <a:spcBef>
                          <a:spcPts val="0"/>
                        </a:spcBef>
                        <a:spcAft>
                          <a:spcPts val="500"/>
                        </a:spcAft>
                      </a:pPr>
                      <a:r>
                        <a:rPr lang="en-US" sz="1800" dirty="0">
                          <a:effectLst/>
                        </a:rPr>
                        <a:t>Western</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500"/>
                        </a:spcAft>
                      </a:pPr>
                      <a:r>
                        <a:rPr lang="en-US" sz="1800" dirty="0">
                          <a:effectLst/>
                        </a:rPr>
                        <a:t>Central</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500"/>
                        </a:spcAft>
                      </a:pPr>
                      <a:r>
                        <a:rPr lang="en-US" sz="1800" dirty="0">
                          <a:effectLst/>
                        </a:rPr>
                        <a:t>Eastern</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500"/>
                        </a:spcAft>
                      </a:pPr>
                      <a:r>
                        <a:rPr lang="en-US" sz="1800" dirty="0">
                          <a:effectLst/>
                        </a:rPr>
                        <a:t>Total</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180170990"/>
                  </a:ext>
                </a:extLst>
              </a:tr>
              <a:tr h="310250">
                <a:tc gridSpan="2">
                  <a:txBody>
                    <a:bodyPr/>
                    <a:lstStyle/>
                    <a:p>
                      <a:pPr marL="0" marR="0">
                        <a:spcBef>
                          <a:spcPts val="0"/>
                        </a:spcBef>
                        <a:spcAft>
                          <a:spcPts val="500"/>
                        </a:spcAft>
                      </a:pPr>
                      <a:r>
                        <a:rPr lang="en-US" sz="1800">
                          <a:effectLst/>
                        </a:rPr>
                        <a:t>Area Apportionment</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0" algn="ctr">
                        <a:spcBef>
                          <a:spcPts val="0"/>
                        </a:spcBef>
                        <a:spcAft>
                          <a:spcPts val="500"/>
                        </a:spcAft>
                      </a:pPr>
                      <a:r>
                        <a:rPr lang="en-US" sz="1800" dirty="0">
                          <a:effectLst/>
                        </a:rPr>
                        <a:t>1.9%</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500"/>
                        </a:spcAft>
                      </a:pPr>
                      <a:r>
                        <a:rPr lang="en-US" sz="1800" dirty="0">
                          <a:effectLst/>
                        </a:rPr>
                        <a:t>96.6%</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500"/>
                        </a:spcAft>
                      </a:pPr>
                      <a:r>
                        <a:rPr lang="en-US" sz="1800">
                          <a:effectLst/>
                        </a:rPr>
                        <a:t>1.5%</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500"/>
                        </a:spcAft>
                      </a:pPr>
                      <a:r>
                        <a:rPr lang="en-US" sz="1800">
                          <a:effectLst/>
                        </a:rPr>
                        <a:t>100%</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011101903"/>
                  </a:ext>
                </a:extLst>
              </a:tr>
              <a:tr h="310250">
                <a:tc>
                  <a:txBody>
                    <a:bodyPr/>
                    <a:lstStyle/>
                    <a:p>
                      <a:pPr marL="0" marR="0">
                        <a:spcBef>
                          <a:spcPts val="0"/>
                        </a:spcBef>
                        <a:spcAft>
                          <a:spcPts val="500"/>
                        </a:spcAft>
                      </a:pPr>
                      <a:r>
                        <a:rPr lang="en-US" sz="1800">
                          <a:effectLst/>
                        </a:rPr>
                        <a:t>2023</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500"/>
                        </a:spcAft>
                      </a:pPr>
                      <a:r>
                        <a:rPr lang="en-US" sz="1800">
                          <a:effectLst/>
                        </a:rPr>
                        <a:t>ABC (t)</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500"/>
                        </a:spcAft>
                      </a:pPr>
                      <a:r>
                        <a:rPr lang="en-US" sz="1800">
                          <a:effectLst/>
                        </a:rPr>
                        <a:t>149</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500"/>
                        </a:spcAft>
                      </a:pPr>
                      <a:r>
                        <a:rPr lang="en-US" sz="1800" dirty="0">
                          <a:effectLst/>
                        </a:rPr>
                        <a:t>7,647</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500"/>
                        </a:spcAft>
                      </a:pPr>
                      <a:r>
                        <a:rPr lang="en-US" sz="1800">
                          <a:effectLst/>
                        </a:rPr>
                        <a:t>121</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500"/>
                        </a:spcAft>
                      </a:pPr>
                      <a:r>
                        <a:rPr lang="en-US" sz="1800">
                          <a:effectLst/>
                        </a:rPr>
                        <a:t>7,917</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821431934"/>
                  </a:ext>
                </a:extLst>
              </a:tr>
              <a:tr h="310250">
                <a:tc>
                  <a:txBody>
                    <a:bodyPr/>
                    <a:lstStyle/>
                    <a:p>
                      <a:pPr marL="0" marR="0">
                        <a:spcBef>
                          <a:spcPts val="0"/>
                        </a:spcBef>
                        <a:spcAft>
                          <a:spcPts val="500"/>
                        </a:spcAft>
                      </a:pPr>
                      <a:r>
                        <a:rPr lang="en-US" sz="1800">
                          <a:effectLst/>
                        </a:rPr>
                        <a:t>2023</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500"/>
                        </a:spcAft>
                      </a:pPr>
                      <a:r>
                        <a:rPr lang="en-US" sz="1800">
                          <a:effectLst/>
                        </a:rPr>
                        <a:t>OFL (t)</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500"/>
                        </a:spcAft>
                      </a:pPr>
                      <a:r>
                        <a:rPr lang="en-US" sz="1800">
                          <a:effectLst/>
                        </a:rPr>
                        <a:t> </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500"/>
                        </a:spcAft>
                      </a:pPr>
                      <a:r>
                        <a:rPr lang="en-US" sz="1800" dirty="0">
                          <a:effectLst/>
                        </a:rPr>
                        <a:t> </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500"/>
                        </a:spcAft>
                      </a:pPr>
                      <a:r>
                        <a:rPr lang="en-US" sz="1800" dirty="0">
                          <a:effectLst/>
                        </a:rPr>
                        <a:t> </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500"/>
                        </a:spcAft>
                      </a:pPr>
                      <a:r>
                        <a:rPr lang="en-US" sz="1800">
                          <a:effectLst/>
                        </a:rPr>
                        <a:t>9,638</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680201091"/>
                  </a:ext>
                </a:extLst>
              </a:tr>
              <a:tr h="310250">
                <a:tc>
                  <a:txBody>
                    <a:bodyPr/>
                    <a:lstStyle/>
                    <a:p>
                      <a:pPr marL="0" marR="0">
                        <a:spcBef>
                          <a:spcPts val="0"/>
                        </a:spcBef>
                        <a:spcAft>
                          <a:spcPts val="500"/>
                        </a:spcAft>
                      </a:pPr>
                      <a:r>
                        <a:rPr lang="en-US" sz="1800">
                          <a:effectLst/>
                        </a:rPr>
                        <a:t>2024</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500"/>
                        </a:spcAft>
                      </a:pPr>
                      <a:r>
                        <a:rPr lang="en-US" sz="1800">
                          <a:effectLst/>
                        </a:rPr>
                        <a:t>ABC (t)</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500"/>
                        </a:spcAft>
                      </a:pPr>
                      <a:r>
                        <a:rPr lang="en-US" sz="1800">
                          <a:effectLst/>
                        </a:rPr>
                        <a:t>141</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500"/>
                        </a:spcAft>
                      </a:pPr>
                      <a:r>
                        <a:rPr lang="en-US" sz="1800">
                          <a:effectLst/>
                        </a:rPr>
                        <a:t>7,264</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500"/>
                        </a:spcAft>
                      </a:pPr>
                      <a:r>
                        <a:rPr lang="en-US" sz="1800" dirty="0">
                          <a:effectLst/>
                        </a:rPr>
                        <a:t>115</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500"/>
                        </a:spcAft>
                      </a:pPr>
                      <a:r>
                        <a:rPr lang="en-US" sz="1800">
                          <a:effectLst/>
                        </a:rPr>
                        <a:t>7,520</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940238045"/>
                  </a:ext>
                </a:extLst>
              </a:tr>
              <a:tr h="310250">
                <a:tc>
                  <a:txBody>
                    <a:bodyPr/>
                    <a:lstStyle/>
                    <a:p>
                      <a:pPr marL="0" marR="0">
                        <a:spcBef>
                          <a:spcPts val="0"/>
                        </a:spcBef>
                        <a:spcAft>
                          <a:spcPts val="500"/>
                        </a:spcAft>
                      </a:pPr>
                      <a:r>
                        <a:rPr lang="en-US" sz="1800">
                          <a:effectLst/>
                        </a:rPr>
                        <a:t>2024</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500"/>
                        </a:spcAft>
                      </a:pPr>
                      <a:r>
                        <a:rPr lang="en-US" sz="1800">
                          <a:effectLst/>
                        </a:rPr>
                        <a:t>OFL (t)</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500"/>
                        </a:spcAft>
                      </a:pPr>
                      <a:r>
                        <a:rPr lang="en-US" sz="1800">
                          <a:effectLst/>
                        </a:rPr>
                        <a:t> </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500"/>
                        </a:spcAft>
                      </a:pPr>
                      <a:r>
                        <a:rPr lang="en-US" sz="1800">
                          <a:effectLst/>
                        </a:rPr>
                        <a:t> </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500"/>
                        </a:spcAft>
                      </a:pPr>
                      <a:r>
                        <a:rPr lang="en-US" sz="1800">
                          <a:effectLst/>
                        </a:rPr>
                        <a:t> </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r">
                        <a:spcBef>
                          <a:spcPts val="0"/>
                        </a:spcBef>
                        <a:spcAft>
                          <a:spcPts val="500"/>
                        </a:spcAft>
                      </a:pPr>
                      <a:r>
                        <a:rPr lang="en-US" sz="1800" dirty="0">
                          <a:effectLst/>
                        </a:rPr>
                        <a:t>9,154</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465461253"/>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052256085"/>
              </p:ext>
            </p:extLst>
          </p:nvPr>
        </p:nvGraphicFramePr>
        <p:xfrm>
          <a:off x="1244600" y="4599764"/>
          <a:ext cx="6380480" cy="1538923"/>
        </p:xfrm>
        <a:graphic>
          <a:graphicData uri="http://schemas.openxmlformats.org/drawingml/2006/table">
            <a:tbl>
              <a:tblPr firstRow="1" bandRow="1">
                <a:tableStyleId>{5C22544A-7EE6-4342-B048-85BDC9FD1C3A}</a:tableStyleId>
              </a:tblPr>
              <a:tblGrid>
                <a:gridCol w="1196340">
                  <a:extLst>
                    <a:ext uri="{9D8B030D-6E8A-4147-A177-3AD203B41FA5}">
                      <a16:colId xmlns:a16="http://schemas.microsoft.com/office/drawing/2014/main" val="1931047649"/>
                    </a:ext>
                  </a:extLst>
                </a:gridCol>
                <a:gridCol w="1196340">
                  <a:extLst>
                    <a:ext uri="{9D8B030D-6E8A-4147-A177-3AD203B41FA5}">
                      <a16:colId xmlns:a16="http://schemas.microsoft.com/office/drawing/2014/main" val="527417149"/>
                    </a:ext>
                  </a:extLst>
                </a:gridCol>
                <a:gridCol w="1595120">
                  <a:extLst>
                    <a:ext uri="{9D8B030D-6E8A-4147-A177-3AD203B41FA5}">
                      <a16:colId xmlns:a16="http://schemas.microsoft.com/office/drawing/2014/main" val="199714153"/>
                    </a:ext>
                  </a:extLst>
                </a:gridCol>
                <a:gridCol w="2392680">
                  <a:extLst>
                    <a:ext uri="{9D8B030D-6E8A-4147-A177-3AD203B41FA5}">
                      <a16:colId xmlns:a16="http://schemas.microsoft.com/office/drawing/2014/main" val="1437226738"/>
                    </a:ext>
                  </a:extLst>
                </a:gridCol>
              </a:tblGrid>
              <a:tr h="769461">
                <a:tc>
                  <a:txBody>
                    <a:bodyPr/>
                    <a:lstStyle/>
                    <a:p>
                      <a:pPr marL="0" marR="0" algn="r">
                        <a:spcBef>
                          <a:spcPts val="0"/>
                        </a:spcBef>
                        <a:spcAft>
                          <a:spcPts val="500"/>
                        </a:spcAft>
                      </a:pPr>
                      <a:r>
                        <a:rPr lang="en-US" sz="1800">
                          <a:effectLst/>
                        </a:rPr>
                        <a:t> </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500"/>
                        </a:spcAft>
                      </a:pPr>
                      <a:r>
                        <a:rPr lang="en-US" sz="1800">
                          <a:effectLst/>
                        </a:rPr>
                        <a:t> </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500"/>
                        </a:spcAft>
                      </a:pPr>
                      <a:r>
                        <a:rPr lang="en-US" sz="1800" dirty="0">
                          <a:effectLst/>
                        </a:rPr>
                        <a:t>W. Yakutat</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500"/>
                        </a:spcAft>
                      </a:pPr>
                      <a:r>
                        <a:rPr lang="en-US" sz="1800" dirty="0">
                          <a:effectLst/>
                        </a:rPr>
                        <a:t>E. Yakutat/Southeast</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906353668"/>
                  </a:ext>
                </a:extLst>
              </a:tr>
              <a:tr h="384731">
                <a:tc>
                  <a:txBody>
                    <a:bodyPr/>
                    <a:lstStyle/>
                    <a:p>
                      <a:pPr marL="0" marR="0">
                        <a:spcBef>
                          <a:spcPts val="0"/>
                        </a:spcBef>
                        <a:spcAft>
                          <a:spcPts val="500"/>
                        </a:spcAft>
                      </a:pPr>
                      <a:r>
                        <a:rPr lang="en-US" sz="1800">
                          <a:effectLst/>
                        </a:rPr>
                        <a:t>2023</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500"/>
                        </a:spcAft>
                      </a:pPr>
                      <a:r>
                        <a:rPr lang="en-US" sz="1800">
                          <a:effectLst/>
                        </a:rPr>
                        <a:t>ABC (t)</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500"/>
                        </a:spcAft>
                      </a:pPr>
                      <a:r>
                        <a:rPr lang="en-US" sz="1800" dirty="0">
                          <a:effectLst/>
                        </a:rPr>
                        <a:t>90</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500"/>
                        </a:spcAft>
                      </a:pPr>
                      <a:r>
                        <a:rPr lang="en-US" sz="1800" dirty="0">
                          <a:effectLst/>
                        </a:rPr>
                        <a:t>31</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128027981"/>
                  </a:ext>
                </a:extLst>
              </a:tr>
              <a:tr h="384731">
                <a:tc>
                  <a:txBody>
                    <a:bodyPr/>
                    <a:lstStyle/>
                    <a:p>
                      <a:pPr marL="0" marR="0">
                        <a:spcBef>
                          <a:spcPts val="0"/>
                        </a:spcBef>
                        <a:spcAft>
                          <a:spcPts val="500"/>
                        </a:spcAft>
                      </a:pPr>
                      <a:r>
                        <a:rPr lang="en-US" sz="1800">
                          <a:effectLst/>
                        </a:rPr>
                        <a:t>2024</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500"/>
                        </a:spcAft>
                      </a:pPr>
                      <a:r>
                        <a:rPr lang="en-US" sz="1800">
                          <a:effectLst/>
                        </a:rPr>
                        <a:t>ABC (t)</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500"/>
                        </a:spcAft>
                      </a:pPr>
                      <a:r>
                        <a:rPr lang="en-US" sz="1800">
                          <a:effectLst/>
                        </a:rPr>
                        <a:t>85</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lgn="ctr">
                        <a:spcBef>
                          <a:spcPts val="0"/>
                        </a:spcBef>
                        <a:spcAft>
                          <a:spcPts val="500"/>
                        </a:spcAft>
                      </a:pPr>
                      <a:r>
                        <a:rPr lang="en-US" sz="1800" dirty="0">
                          <a:effectLst/>
                        </a:rPr>
                        <a:t>30</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311360144"/>
                  </a:ext>
                </a:extLst>
              </a:tr>
            </a:tbl>
          </a:graphicData>
        </a:graphic>
      </p:graphicFrame>
    </p:spTree>
    <p:extLst>
      <p:ext uri="{BB962C8B-B14F-4D97-AF65-F5344CB8AC3E}">
        <p14:creationId xmlns:p14="http://schemas.microsoft.com/office/powerpoint/2010/main" val="3364384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7"/>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21" name="Google Shape;421;p47"/>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422" name="Google Shape;422;p47"/>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Conclusions</a:t>
            </a:r>
            <a:endParaRPr/>
          </a:p>
        </p:txBody>
      </p:sp>
      <p:sp>
        <p:nvSpPr>
          <p:cNvPr id="423" name="Google Shape;423;p47"/>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fontScale="92500" lnSpcReduction="20000"/>
          </a:bodyPr>
          <a:lstStyle/>
          <a:p>
            <a:pPr marL="457200" lvl="0" indent="-325869" algn="l" rtl="0">
              <a:spcBef>
                <a:spcPts val="360"/>
              </a:spcBef>
              <a:spcAft>
                <a:spcPts val="0"/>
              </a:spcAft>
              <a:buSzPct val="69000"/>
              <a:buFont typeface="Arial"/>
              <a:buChar char="◼"/>
            </a:pPr>
            <a:r>
              <a:rPr lang="en-US" dirty="0">
                <a:latin typeface="Arial"/>
                <a:ea typeface="Arial"/>
                <a:cs typeface="Arial"/>
                <a:sym typeface="Arial"/>
              </a:rPr>
              <a:t>Recommendation</a:t>
            </a:r>
            <a:endParaRPr dirty="0">
              <a:latin typeface="Arial"/>
              <a:ea typeface="Arial"/>
              <a:cs typeface="Arial"/>
              <a:sym typeface="Arial"/>
            </a:endParaRPr>
          </a:p>
          <a:p>
            <a:pPr marL="914400" lvl="1" indent="-325869" algn="l" rtl="0">
              <a:spcBef>
                <a:spcPts val="1000"/>
              </a:spcBef>
              <a:spcAft>
                <a:spcPts val="0"/>
              </a:spcAft>
              <a:buSzPct val="82799"/>
              <a:buFont typeface="Arial"/>
              <a:buChar char="◼"/>
            </a:pPr>
            <a:r>
              <a:rPr lang="en-US" dirty="0" smtClean="0">
                <a:latin typeface="Arial"/>
                <a:ea typeface="Arial"/>
                <a:cs typeface="Arial"/>
                <a:sym typeface="Arial"/>
              </a:rPr>
              <a:t>Increase age and length plus groups, change to lognormal error in </a:t>
            </a:r>
            <a:r>
              <a:rPr lang="en-US" dirty="0" smtClean="0">
                <a:latin typeface="Arial"/>
                <a:ea typeface="Arial"/>
                <a:cs typeface="Arial"/>
                <a:sym typeface="Arial"/>
              </a:rPr>
              <a:t>VAST (model 22.3a)</a:t>
            </a:r>
            <a:endParaRPr dirty="0">
              <a:latin typeface="Arial"/>
              <a:ea typeface="Arial"/>
              <a:cs typeface="Arial"/>
              <a:sym typeface="Arial"/>
            </a:endParaRPr>
          </a:p>
          <a:p>
            <a:pPr marL="457200" lvl="0" indent="-325869" algn="l" rtl="0">
              <a:spcBef>
                <a:spcPts val="1000"/>
              </a:spcBef>
              <a:spcAft>
                <a:spcPts val="0"/>
              </a:spcAft>
              <a:buSzPct val="69000"/>
              <a:buFont typeface="Arial"/>
              <a:buChar char="◼"/>
            </a:pPr>
            <a:r>
              <a:rPr lang="en-US" dirty="0">
                <a:latin typeface="Arial"/>
                <a:ea typeface="Arial"/>
                <a:cs typeface="Arial"/>
                <a:sym typeface="Arial"/>
              </a:rPr>
              <a:t>Data Gaps and Future Research Priorities</a:t>
            </a:r>
            <a:endParaRPr dirty="0">
              <a:latin typeface="Arial"/>
              <a:ea typeface="Arial"/>
              <a:cs typeface="Arial"/>
              <a:sym typeface="Arial"/>
            </a:endParaRPr>
          </a:p>
          <a:p>
            <a:pPr marL="914400" lvl="1" indent="-325869" algn="l" rtl="0">
              <a:spcBef>
                <a:spcPts val="1000"/>
              </a:spcBef>
              <a:spcAft>
                <a:spcPts val="0"/>
              </a:spcAft>
              <a:buSzPct val="82799"/>
              <a:buFont typeface="Arial"/>
              <a:buChar char="◼"/>
            </a:pPr>
            <a:r>
              <a:rPr lang="en-US" dirty="0" smtClean="0">
                <a:latin typeface="Arial"/>
                <a:ea typeface="Arial"/>
                <a:cs typeface="Arial"/>
                <a:sym typeface="Arial"/>
              </a:rPr>
              <a:t>We have no information on larval, post-larval, or early-stage juvenile dusky rockfish</a:t>
            </a:r>
          </a:p>
          <a:p>
            <a:pPr marL="914400" lvl="1" indent="-325869" algn="l" rtl="0">
              <a:spcBef>
                <a:spcPts val="1000"/>
              </a:spcBef>
              <a:spcAft>
                <a:spcPts val="0"/>
              </a:spcAft>
              <a:buSzPct val="82799"/>
              <a:buFont typeface="Arial"/>
              <a:buChar char="◼"/>
            </a:pPr>
            <a:r>
              <a:rPr lang="en-US" dirty="0" smtClean="0">
                <a:latin typeface="Arial"/>
                <a:ea typeface="Arial"/>
                <a:cs typeface="Arial"/>
                <a:sym typeface="Arial"/>
              </a:rPr>
              <a:t>Habitat requirements are either unknown or anecdotal – research to identify HAPC</a:t>
            </a:r>
          </a:p>
          <a:p>
            <a:pPr marL="914400" lvl="1" indent="-325869" algn="l" rtl="0">
              <a:spcBef>
                <a:spcPts val="1000"/>
              </a:spcBef>
              <a:spcAft>
                <a:spcPts val="0"/>
              </a:spcAft>
              <a:buSzPct val="82799"/>
              <a:buFont typeface="Arial"/>
              <a:buChar char="◼"/>
            </a:pPr>
            <a:r>
              <a:rPr lang="en-US" dirty="0" smtClean="0">
                <a:latin typeface="Arial"/>
                <a:ea typeface="Arial"/>
                <a:cs typeface="Arial"/>
                <a:sym typeface="Arial"/>
              </a:rPr>
              <a:t>Aging is a continual issue (challenging to age well)</a:t>
            </a:r>
          </a:p>
          <a:p>
            <a:pPr marL="914400" lvl="1" indent="-325869" algn="l" rtl="0">
              <a:spcBef>
                <a:spcPts val="1000"/>
              </a:spcBef>
              <a:spcAft>
                <a:spcPts val="0"/>
              </a:spcAft>
              <a:buSzPct val="82799"/>
              <a:buFont typeface="Arial"/>
              <a:buChar char="◼"/>
            </a:pPr>
            <a:r>
              <a:rPr lang="en-US" dirty="0" smtClean="0">
                <a:latin typeface="Arial"/>
                <a:ea typeface="Arial"/>
                <a:cs typeface="Arial"/>
                <a:sym typeface="Arial"/>
              </a:rPr>
              <a:t>Reproductive biology is poorly understood, though skip spawning has been observed – the spatial and temporal extent of skip spawning should be a research priority</a:t>
            </a:r>
          </a:p>
          <a:p>
            <a:pPr marL="914400" lvl="1" indent="-325869" algn="l" rtl="0">
              <a:spcBef>
                <a:spcPts val="1000"/>
              </a:spcBef>
              <a:spcAft>
                <a:spcPts val="0"/>
              </a:spcAft>
              <a:buSzPct val="82799"/>
              <a:buFont typeface="Arial"/>
              <a:buChar char="◼"/>
            </a:pPr>
            <a:r>
              <a:rPr lang="en-US" dirty="0" smtClean="0">
                <a:latin typeface="Arial"/>
                <a:ea typeface="Arial"/>
                <a:cs typeface="Arial"/>
                <a:sym typeface="Arial"/>
              </a:rPr>
              <a:t>Exploration of data weighting, possibly the inclusion of a variance inflation parameter to increase the variance on VAST estimated trawl surveys</a:t>
            </a:r>
            <a:endParaRPr dirty="0">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5"/>
        <p:cNvGrpSpPr/>
        <p:nvPr/>
      </p:nvGrpSpPr>
      <p:grpSpPr>
        <a:xfrm>
          <a:off x="0" y="0"/>
          <a:ext cx="0" cy="0"/>
          <a:chOff x="0" y="0"/>
          <a:chExt cx="0" cy="0"/>
        </a:xfrm>
      </p:grpSpPr>
      <p:sp>
        <p:nvSpPr>
          <p:cNvPr id="446" name="Google Shape;446;p50"/>
          <p:cNvSpPr/>
          <p:nvPr/>
        </p:nvSpPr>
        <p:spPr>
          <a:xfrm>
            <a:off x="446534" y="457200"/>
            <a:ext cx="3703200" cy="9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0"/>
          <p:cNvSpPr/>
          <p:nvPr/>
        </p:nvSpPr>
        <p:spPr>
          <a:xfrm>
            <a:off x="8042147" y="453643"/>
            <a:ext cx="3703200" cy="9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4241830" y="457200"/>
            <a:ext cx="3703200" cy="9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0"/>
          <p:cNvSpPr/>
          <p:nvPr/>
        </p:nvSpPr>
        <p:spPr>
          <a:xfrm>
            <a:off x="446534" y="3085765"/>
            <a:ext cx="11262900"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451" name="Google Shape;451;p50"/>
          <p:cNvSpPr/>
          <p:nvPr/>
        </p:nvSpPr>
        <p:spPr>
          <a:xfrm>
            <a:off x="581191" y="457201"/>
            <a:ext cx="1106100" cy="585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0"/>
          <p:cNvSpPr/>
          <p:nvPr/>
        </p:nvSpPr>
        <p:spPr>
          <a:xfrm>
            <a:off x="1784420" y="457200"/>
            <a:ext cx="6248400" cy="585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0"/>
          <p:cNvSpPr/>
          <p:nvPr/>
        </p:nvSpPr>
        <p:spPr>
          <a:xfrm>
            <a:off x="8129872" y="453642"/>
            <a:ext cx="3615600" cy="5863200"/>
          </a:xfrm>
          <a:prstGeom prst="rect">
            <a:avLst/>
          </a:prstGeom>
          <a:solidFill>
            <a:srgbClr val="6C7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0"/>
          <p:cNvSpPr txBox="1">
            <a:spLocks noGrp="1"/>
          </p:cNvSpPr>
          <p:nvPr>
            <p:ph type="body" idx="1"/>
          </p:nvPr>
        </p:nvSpPr>
        <p:spPr>
          <a:xfrm>
            <a:off x="8317076" y="668740"/>
            <a:ext cx="3293700" cy="49269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SzPts val="2760"/>
              <a:buNone/>
            </a:pPr>
            <a:r>
              <a:rPr lang="en-US" sz="3000" dirty="0" smtClean="0">
                <a:solidFill>
                  <a:srgbClr val="FFFFFF"/>
                </a:solidFill>
              </a:rPr>
              <a:t>CONTACT:</a:t>
            </a:r>
            <a:endParaRPr sz="3000" dirty="0">
              <a:solidFill>
                <a:srgbClr val="FFFFFF"/>
              </a:solidFill>
            </a:endParaRPr>
          </a:p>
          <a:p>
            <a:pPr marL="0" lvl="0" indent="0" algn="l" rtl="0">
              <a:spcBef>
                <a:spcPts val="920"/>
              </a:spcBef>
              <a:spcAft>
                <a:spcPts val="0"/>
              </a:spcAft>
              <a:buSzPts val="1472"/>
              <a:buNone/>
            </a:pPr>
            <a:r>
              <a:rPr lang="en-US" sz="1600" dirty="0" smtClean="0">
                <a:solidFill>
                  <a:schemeClr val="lt1"/>
                </a:solidFill>
              </a:rPr>
              <a:t>ben.williams@noaa.gov</a:t>
            </a:r>
            <a:endParaRPr sz="1600" dirty="0">
              <a:solidFill>
                <a:schemeClr val="lt1"/>
              </a:solidFill>
            </a:endParaRPr>
          </a:p>
          <a:p>
            <a:pPr marL="0" lvl="0" indent="0" algn="l" rtl="0">
              <a:spcBef>
                <a:spcPts val="920"/>
              </a:spcBef>
              <a:spcAft>
                <a:spcPts val="0"/>
              </a:spcAft>
              <a:buSzPts val="1472"/>
              <a:buNone/>
            </a:pPr>
            <a:endParaRPr sz="1600" dirty="0">
              <a:solidFill>
                <a:schemeClr val="lt1"/>
              </a:solidFill>
            </a:endParaRPr>
          </a:p>
        </p:txBody>
      </p:sp>
      <p:pic>
        <p:nvPicPr>
          <p:cNvPr id="455" name="Google Shape;455;p50"/>
          <p:cNvPicPr preferRelativeResize="0"/>
          <p:nvPr/>
        </p:nvPicPr>
        <p:blipFill rotWithShape="1">
          <a:blip r:embed="rId3">
            <a:alphaModFix/>
          </a:blip>
          <a:srcRect l="31665" t="14507"/>
          <a:stretch/>
        </p:blipFill>
        <p:spPr>
          <a:xfrm>
            <a:off x="1793750" y="453600"/>
            <a:ext cx="6248400" cy="5863200"/>
          </a:xfrm>
          <a:prstGeom prst="rect">
            <a:avLst/>
          </a:prstGeom>
          <a:noFill/>
          <a:ln>
            <a:noFill/>
          </a:ln>
        </p:spPr>
      </p:pic>
      <p:sp>
        <p:nvSpPr>
          <p:cNvPr id="456" name="Google Shape;456;p50"/>
          <p:cNvSpPr txBox="1">
            <a:spLocks noGrp="1"/>
          </p:cNvSpPr>
          <p:nvPr>
            <p:ph type="title"/>
          </p:nvPr>
        </p:nvSpPr>
        <p:spPr>
          <a:xfrm>
            <a:off x="2037077" y="600628"/>
            <a:ext cx="5526900" cy="2784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FFFF"/>
              </a:buClr>
              <a:buSzPts val="6000"/>
              <a:buFont typeface="Gill Sans"/>
              <a:buNone/>
            </a:pPr>
            <a:r>
              <a:rPr lang="en-US" sz="6000">
                <a:solidFill>
                  <a:schemeClr val="lt1"/>
                </a:solidFill>
              </a:rPr>
              <a:t>QUESTIONS?</a:t>
            </a:r>
            <a:endParaRPr>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Variants</a:t>
            </a:r>
            <a:endParaRPr dirty="0"/>
          </a:p>
        </p:txBody>
      </p:sp>
      <p:graphicFrame>
        <p:nvGraphicFramePr>
          <p:cNvPr id="3" name="Table 2"/>
          <p:cNvGraphicFramePr>
            <a:graphicFrameLocks noGrp="1"/>
          </p:cNvGraphicFramePr>
          <p:nvPr>
            <p:extLst>
              <p:ext uri="{D42A27DB-BD31-4B8C-83A1-F6EECF244321}">
                <p14:modId xmlns:p14="http://schemas.microsoft.com/office/powerpoint/2010/main" val="2554465203"/>
              </p:ext>
            </p:extLst>
          </p:nvPr>
        </p:nvGraphicFramePr>
        <p:xfrm>
          <a:off x="680720" y="1892859"/>
          <a:ext cx="10058400" cy="4891433"/>
        </p:xfrm>
        <a:graphic>
          <a:graphicData uri="http://schemas.openxmlformats.org/drawingml/2006/table">
            <a:tbl>
              <a:tblPr firstRow="1" bandRow="1">
                <a:tableStyleId>{5C22544A-7EE6-4342-B048-85BDC9FD1C3A}</a:tableStyleId>
              </a:tblPr>
              <a:tblGrid>
                <a:gridCol w="1341120">
                  <a:extLst>
                    <a:ext uri="{9D8B030D-6E8A-4147-A177-3AD203B41FA5}">
                      <a16:colId xmlns:a16="http://schemas.microsoft.com/office/drawing/2014/main" val="2620090292"/>
                    </a:ext>
                  </a:extLst>
                </a:gridCol>
                <a:gridCol w="8717280">
                  <a:extLst>
                    <a:ext uri="{9D8B030D-6E8A-4147-A177-3AD203B41FA5}">
                      <a16:colId xmlns:a16="http://schemas.microsoft.com/office/drawing/2014/main" val="2564922650"/>
                    </a:ext>
                  </a:extLst>
                </a:gridCol>
              </a:tblGrid>
              <a:tr h="337362">
                <a:tc>
                  <a:txBody>
                    <a:bodyPr/>
                    <a:lstStyle/>
                    <a:p>
                      <a:pPr marL="0" marR="0">
                        <a:spcBef>
                          <a:spcPts val="0"/>
                        </a:spcBef>
                        <a:spcAft>
                          <a:spcPts val="0"/>
                        </a:spcAft>
                      </a:pPr>
                      <a:r>
                        <a:rPr lang="en-US" sz="1800" dirty="0">
                          <a:effectLst/>
                        </a:rPr>
                        <a:t>Model</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a:effectLst/>
                        </a:rPr>
                        <a:t>Description</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656455836"/>
                  </a:ext>
                </a:extLst>
              </a:tr>
              <a:tr h="306693">
                <a:tc>
                  <a:txBody>
                    <a:bodyPr/>
                    <a:lstStyle/>
                    <a:p>
                      <a:pPr marL="0" marR="0">
                        <a:spcBef>
                          <a:spcPts val="0"/>
                        </a:spcBef>
                        <a:spcAft>
                          <a:spcPts val="0"/>
                        </a:spcAft>
                      </a:pPr>
                      <a:r>
                        <a:rPr lang="en-US" sz="1800">
                          <a:effectLst/>
                        </a:rPr>
                        <a:t>base</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a:effectLst/>
                        </a:rPr>
                        <a:t>2020 model (m15.5a) and results (includes 1980s survey data)</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719725600"/>
                  </a:ext>
                </a:extLst>
              </a:tr>
              <a:tr h="306693">
                <a:tc>
                  <a:txBody>
                    <a:bodyPr/>
                    <a:lstStyle/>
                    <a:p>
                      <a:pPr marL="0" marR="0">
                        <a:spcBef>
                          <a:spcPts val="0"/>
                        </a:spcBef>
                        <a:spcAft>
                          <a:spcPts val="0"/>
                        </a:spcAft>
                      </a:pPr>
                      <a:r>
                        <a:rPr lang="en-US" sz="1800">
                          <a:effectLst/>
                        </a:rPr>
                        <a:t>m15.5a</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a:effectLst/>
                        </a:rPr>
                        <a:t>base model w/data updated through 2022, using GAP default VAST</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73287194"/>
                  </a:ext>
                </a:extLst>
              </a:tr>
              <a:tr h="387273">
                <a:tc>
                  <a:txBody>
                    <a:bodyPr/>
                    <a:lstStyle/>
                    <a:p>
                      <a:pPr marL="0" marR="0">
                        <a:spcBef>
                          <a:spcPts val="0"/>
                        </a:spcBef>
                        <a:spcAft>
                          <a:spcPts val="600"/>
                        </a:spcAft>
                      </a:pPr>
                      <a:r>
                        <a:rPr lang="en-US" sz="1800" b="1" dirty="0">
                          <a:effectLst/>
                        </a:rPr>
                        <a:t>m22</a:t>
                      </a:r>
                      <a:endParaRPr lang="en-US" sz="1800" b="1"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tc>
                <a:tc>
                  <a:txBody>
                    <a:bodyPr/>
                    <a:lstStyle/>
                    <a:p>
                      <a:pPr marL="0" marR="0">
                        <a:spcBef>
                          <a:spcPts val="0"/>
                        </a:spcBef>
                        <a:spcAft>
                          <a:spcPts val="600"/>
                        </a:spcAft>
                      </a:pPr>
                      <a:r>
                        <a:rPr lang="en-US" sz="1800" b="1" dirty="0">
                          <a:effectLst/>
                        </a:rPr>
                        <a:t>m15.5a using GAP default VAST (survey data 1990+)</a:t>
                      </a:r>
                      <a:endParaRPr lang="en-US" sz="1800" b="1"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tc>
                <a:extLst>
                  <a:ext uri="{0D108BD9-81ED-4DB2-BD59-A6C34878D82A}">
                    <a16:rowId xmlns:a16="http://schemas.microsoft.com/office/drawing/2014/main" val="2968310393"/>
                  </a:ext>
                </a:extLst>
              </a:tr>
              <a:tr h="306693">
                <a:tc>
                  <a:txBody>
                    <a:bodyPr/>
                    <a:lstStyle/>
                    <a:p>
                      <a:pPr marL="0" marR="0">
                        <a:spcBef>
                          <a:spcPts val="0"/>
                        </a:spcBef>
                        <a:spcAft>
                          <a:spcPts val="0"/>
                        </a:spcAft>
                      </a:pPr>
                      <a:r>
                        <a:rPr lang="en-US" sz="1800" dirty="0">
                          <a:effectLst/>
                        </a:rPr>
                        <a:t>m22.1</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a:effectLst/>
                        </a:rPr>
                        <a:t>m22 w/increased length plus group</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703190042"/>
                  </a:ext>
                </a:extLst>
              </a:tr>
              <a:tr h="306693">
                <a:tc>
                  <a:txBody>
                    <a:bodyPr/>
                    <a:lstStyle/>
                    <a:p>
                      <a:pPr marL="0" marR="0">
                        <a:spcBef>
                          <a:spcPts val="0"/>
                        </a:spcBef>
                        <a:spcAft>
                          <a:spcPts val="0"/>
                        </a:spcAft>
                      </a:pPr>
                      <a:r>
                        <a:rPr lang="en-US" sz="1800">
                          <a:effectLst/>
                        </a:rPr>
                        <a:t>m22.2</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a:effectLst/>
                        </a:rPr>
                        <a:t>m22 w/increased age plus group</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198548416"/>
                  </a:ext>
                </a:extLst>
              </a:tr>
              <a:tr h="361974">
                <a:tc>
                  <a:txBody>
                    <a:bodyPr/>
                    <a:lstStyle/>
                    <a:p>
                      <a:pPr marL="0" marR="0">
                        <a:spcBef>
                          <a:spcPts val="0"/>
                        </a:spcBef>
                        <a:spcAft>
                          <a:spcPts val="0"/>
                        </a:spcAft>
                      </a:pPr>
                      <a:r>
                        <a:rPr lang="en-US" sz="1800">
                          <a:effectLst/>
                        </a:rPr>
                        <a:t>m22.3</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800" dirty="0">
                          <a:effectLst/>
                        </a:rPr>
                        <a:t>m22 w/increased age &amp; length plus groups</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tc>
                <a:extLst>
                  <a:ext uri="{0D108BD9-81ED-4DB2-BD59-A6C34878D82A}">
                    <a16:rowId xmlns:a16="http://schemas.microsoft.com/office/drawing/2014/main" val="772315354"/>
                  </a:ext>
                </a:extLst>
              </a:tr>
              <a:tr h="306693">
                <a:tc>
                  <a:txBody>
                    <a:bodyPr/>
                    <a:lstStyle/>
                    <a:p>
                      <a:pPr marL="0" marR="0">
                        <a:spcBef>
                          <a:spcPts val="0"/>
                        </a:spcBef>
                        <a:spcAft>
                          <a:spcPts val="0"/>
                        </a:spcAft>
                      </a:pPr>
                      <a:r>
                        <a:rPr lang="en-US" sz="1800">
                          <a:effectLst/>
                        </a:rPr>
                        <a:t>m22a</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a:effectLst/>
                        </a:rPr>
                        <a:t>m22 using lognormal error VAST (survey data 1990+)</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630100073"/>
                  </a:ext>
                </a:extLst>
              </a:tr>
              <a:tr h="306693">
                <a:tc>
                  <a:txBody>
                    <a:bodyPr/>
                    <a:lstStyle/>
                    <a:p>
                      <a:pPr marL="0" marR="0">
                        <a:spcBef>
                          <a:spcPts val="0"/>
                        </a:spcBef>
                        <a:spcAft>
                          <a:spcPts val="0"/>
                        </a:spcAft>
                      </a:pPr>
                      <a:r>
                        <a:rPr lang="en-US" sz="1800">
                          <a:effectLst/>
                        </a:rPr>
                        <a:t>m22.1a</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smtClean="0">
                          <a:effectLst/>
                        </a:rPr>
                        <a:t>M22.1 w/lognormal VAST</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626469375"/>
                  </a:ext>
                </a:extLst>
              </a:tr>
              <a:tr h="306693">
                <a:tc>
                  <a:txBody>
                    <a:bodyPr/>
                    <a:lstStyle/>
                    <a:p>
                      <a:pPr marL="0" marR="0">
                        <a:spcBef>
                          <a:spcPts val="0"/>
                        </a:spcBef>
                        <a:spcAft>
                          <a:spcPts val="0"/>
                        </a:spcAft>
                      </a:pPr>
                      <a:r>
                        <a:rPr lang="en-US" sz="1800">
                          <a:effectLst/>
                        </a:rPr>
                        <a:t>m22.2a</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smtClean="0">
                          <a:effectLst/>
                        </a:rPr>
                        <a:t>M22.2  w/lognormal VAST</a:t>
                      </a:r>
                      <a:endParaRPr lang="en-US" sz="1800" dirty="0" smtClean="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302686941"/>
                  </a:ext>
                </a:extLst>
              </a:tr>
              <a:tr h="431201">
                <a:tc>
                  <a:txBody>
                    <a:bodyPr/>
                    <a:lstStyle/>
                    <a:p>
                      <a:pPr marL="0" marR="0">
                        <a:spcBef>
                          <a:spcPts val="0"/>
                        </a:spcBef>
                        <a:spcAft>
                          <a:spcPts val="0"/>
                        </a:spcAft>
                      </a:pPr>
                      <a:r>
                        <a:rPr lang="en-US" sz="1800">
                          <a:effectLst/>
                        </a:rPr>
                        <a:t>m22.3a</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smtClean="0">
                          <a:effectLst/>
                        </a:rPr>
                        <a:t>M22.3 w/lognormal VAST</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tc>
                <a:extLst>
                  <a:ext uri="{0D108BD9-81ED-4DB2-BD59-A6C34878D82A}">
                    <a16:rowId xmlns:a16="http://schemas.microsoft.com/office/drawing/2014/main" val="2471178322"/>
                  </a:ext>
                </a:extLst>
              </a:tr>
              <a:tr h="306693">
                <a:tc>
                  <a:txBody>
                    <a:bodyPr/>
                    <a:lstStyle/>
                    <a:p>
                      <a:pPr marL="0" marR="0">
                        <a:spcBef>
                          <a:spcPts val="0"/>
                        </a:spcBef>
                        <a:spcAft>
                          <a:spcPts val="0"/>
                        </a:spcAft>
                      </a:pPr>
                      <a:r>
                        <a:rPr lang="en-US" sz="1800">
                          <a:effectLst/>
                        </a:rPr>
                        <a:t>m22b</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a:effectLst/>
                        </a:rPr>
                        <a:t>m22 using design-based survey abundance (1990+)</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513835494"/>
                  </a:ext>
                </a:extLst>
              </a:tr>
              <a:tr h="306693">
                <a:tc>
                  <a:txBody>
                    <a:bodyPr/>
                    <a:lstStyle/>
                    <a:p>
                      <a:pPr marL="0" marR="0">
                        <a:spcBef>
                          <a:spcPts val="0"/>
                        </a:spcBef>
                        <a:spcAft>
                          <a:spcPts val="0"/>
                        </a:spcAft>
                      </a:pPr>
                      <a:r>
                        <a:rPr lang="en-US" sz="1800">
                          <a:effectLst/>
                        </a:rPr>
                        <a:t>m22.1b</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smtClean="0">
                          <a:effectLst/>
                        </a:rPr>
                        <a:t>M22.1 w/</a:t>
                      </a:r>
                      <a:r>
                        <a:rPr lang="en-US" sz="1800" dirty="0" err="1" smtClean="0">
                          <a:effectLst/>
                        </a:rPr>
                        <a:t>db</a:t>
                      </a:r>
                      <a:r>
                        <a:rPr lang="en-US" sz="1800" dirty="0" smtClean="0">
                          <a:effectLst/>
                        </a:rPr>
                        <a:t> survey</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863861492"/>
                  </a:ext>
                </a:extLst>
              </a:tr>
              <a:tr h="306693">
                <a:tc>
                  <a:txBody>
                    <a:bodyPr/>
                    <a:lstStyle/>
                    <a:p>
                      <a:pPr marL="0" marR="0">
                        <a:spcBef>
                          <a:spcPts val="0"/>
                        </a:spcBef>
                        <a:spcAft>
                          <a:spcPts val="0"/>
                        </a:spcAft>
                      </a:pPr>
                      <a:r>
                        <a:rPr lang="en-US" sz="1800">
                          <a:effectLst/>
                        </a:rPr>
                        <a:t>m22.2b</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smtClean="0">
                          <a:effectLst/>
                        </a:rPr>
                        <a:t>M22.2  w/</a:t>
                      </a:r>
                      <a:r>
                        <a:rPr lang="en-US" sz="1800" dirty="0" err="1" smtClean="0">
                          <a:effectLst/>
                        </a:rPr>
                        <a:t>db</a:t>
                      </a:r>
                      <a:r>
                        <a:rPr lang="en-US" sz="1800" dirty="0" smtClean="0">
                          <a:effectLst/>
                        </a:rPr>
                        <a:t> survey</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74227146"/>
                  </a:ext>
                </a:extLst>
              </a:tr>
              <a:tr h="306693">
                <a:tc>
                  <a:txBody>
                    <a:bodyPr/>
                    <a:lstStyle/>
                    <a:p>
                      <a:pPr marL="0" marR="0">
                        <a:spcBef>
                          <a:spcPts val="0"/>
                        </a:spcBef>
                        <a:spcAft>
                          <a:spcPts val="0"/>
                        </a:spcAft>
                      </a:pPr>
                      <a:r>
                        <a:rPr lang="en-US" sz="1800">
                          <a:effectLst/>
                        </a:rPr>
                        <a:t>m22.3b</a:t>
                      </a:r>
                      <a:endParaRPr lang="en-US" sz="180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800" dirty="0" smtClean="0">
                          <a:effectLst/>
                        </a:rPr>
                        <a:t>M22.3  w/</a:t>
                      </a:r>
                      <a:r>
                        <a:rPr lang="en-US" sz="1800" dirty="0" err="1" smtClean="0">
                          <a:effectLst/>
                        </a:rPr>
                        <a:t>db</a:t>
                      </a:r>
                      <a:r>
                        <a:rPr lang="en-US" sz="1800" dirty="0" smtClean="0">
                          <a:effectLst/>
                        </a:rPr>
                        <a:t> survey</a:t>
                      </a:r>
                      <a:endParaRPr lang="en-US" sz="18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150879800"/>
                  </a:ext>
                </a:extLst>
              </a:tr>
            </a:tbl>
          </a:graphicData>
        </a:graphic>
      </p:graphicFrame>
    </p:spTree>
    <p:extLst>
      <p:ext uri="{BB962C8B-B14F-4D97-AF65-F5344CB8AC3E}">
        <p14:creationId xmlns:p14="http://schemas.microsoft.com/office/powerpoint/2010/main" val="3159873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Variants</a:t>
            </a:r>
            <a:endParaRPr dirty="0"/>
          </a:p>
        </p:txBody>
      </p:sp>
      <p:sp>
        <p:nvSpPr>
          <p:cNvPr id="6" name="Rectangle 5"/>
          <p:cNvSpPr/>
          <p:nvPr/>
        </p:nvSpPr>
        <p:spPr>
          <a:xfrm>
            <a:off x="1277090" y="1808412"/>
            <a:ext cx="2216064" cy="62652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base</a:t>
            </a:r>
            <a:endParaRPr lang="en-US" dirty="0"/>
          </a:p>
        </p:txBody>
      </p:sp>
      <p:sp>
        <p:nvSpPr>
          <p:cNvPr id="7" name="Rectangle 6"/>
          <p:cNvSpPr/>
          <p:nvPr/>
        </p:nvSpPr>
        <p:spPr>
          <a:xfrm>
            <a:off x="3770974" y="5079833"/>
            <a:ext cx="2216064" cy="62652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M22.2</a:t>
            </a:r>
          </a:p>
          <a:p>
            <a:pPr algn="ctr"/>
            <a:r>
              <a:rPr lang="en-US" dirty="0" smtClean="0">
                <a:solidFill>
                  <a:schemeClr val="tx1"/>
                </a:solidFill>
              </a:rPr>
              <a:t>Age+</a:t>
            </a:r>
            <a:endParaRPr lang="en-US" dirty="0">
              <a:solidFill>
                <a:schemeClr val="tx1"/>
              </a:solidFill>
            </a:endParaRPr>
          </a:p>
        </p:txBody>
      </p:sp>
      <p:sp>
        <p:nvSpPr>
          <p:cNvPr id="8" name="Rectangle 7"/>
          <p:cNvSpPr/>
          <p:nvPr/>
        </p:nvSpPr>
        <p:spPr>
          <a:xfrm>
            <a:off x="3781332" y="4035227"/>
            <a:ext cx="2216064" cy="62652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M22.1</a:t>
            </a:r>
          </a:p>
          <a:p>
            <a:pPr algn="ctr"/>
            <a:r>
              <a:rPr lang="en-US" dirty="0" smtClean="0">
                <a:solidFill>
                  <a:schemeClr val="tx1"/>
                </a:solidFill>
              </a:rPr>
              <a:t>Length+</a:t>
            </a:r>
            <a:endParaRPr lang="en-US" dirty="0">
              <a:solidFill>
                <a:schemeClr val="tx1"/>
              </a:solidFill>
            </a:endParaRPr>
          </a:p>
        </p:txBody>
      </p:sp>
      <p:sp>
        <p:nvSpPr>
          <p:cNvPr id="9" name="Rectangle 8"/>
          <p:cNvSpPr/>
          <p:nvPr/>
        </p:nvSpPr>
        <p:spPr>
          <a:xfrm>
            <a:off x="3800568" y="2913681"/>
            <a:ext cx="2216064" cy="62652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M22</a:t>
            </a:r>
          </a:p>
          <a:p>
            <a:pPr algn="ctr"/>
            <a:r>
              <a:rPr lang="en-US" dirty="0" smtClean="0">
                <a:solidFill>
                  <a:schemeClr val="tx1"/>
                </a:solidFill>
              </a:rPr>
              <a:t>1990+ survey</a:t>
            </a:r>
            <a:endParaRPr lang="en-US" dirty="0">
              <a:solidFill>
                <a:schemeClr val="tx1"/>
              </a:solidFill>
            </a:endParaRPr>
          </a:p>
        </p:txBody>
      </p:sp>
      <p:sp>
        <p:nvSpPr>
          <p:cNvPr id="10" name="Rectangle 9"/>
          <p:cNvSpPr/>
          <p:nvPr/>
        </p:nvSpPr>
        <p:spPr>
          <a:xfrm>
            <a:off x="6254501" y="6124439"/>
            <a:ext cx="2216064" cy="62652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M22.3a</a:t>
            </a:r>
            <a:endParaRPr lang="en-US" dirty="0">
              <a:solidFill>
                <a:schemeClr val="tx1"/>
              </a:solidFill>
            </a:endParaRPr>
          </a:p>
        </p:txBody>
      </p:sp>
      <p:sp>
        <p:nvSpPr>
          <p:cNvPr id="11" name="Rectangle 10"/>
          <p:cNvSpPr/>
          <p:nvPr/>
        </p:nvSpPr>
        <p:spPr>
          <a:xfrm>
            <a:off x="6254501" y="5079833"/>
            <a:ext cx="2216064" cy="62652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M22.2a</a:t>
            </a:r>
            <a:endParaRPr lang="en-US" dirty="0">
              <a:solidFill>
                <a:schemeClr val="tx1"/>
              </a:solidFill>
            </a:endParaRPr>
          </a:p>
        </p:txBody>
      </p:sp>
      <p:sp>
        <p:nvSpPr>
          <p:cNvPr id="12" name="Rectangle 11"/>
          <p:cNvSpPr/>
          <p:nvPr/>
        </p:nvSpPr>
        <p:spPr>
          <a:xfrm>
            <a:off x="6264859" y="4035227"/>
            <a:ext cx="2216064" cy="62652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M22.1a</a:t>
            </a:r>
            <a:endParaRPr lang="en-US" dirty="0">
              <a:solidFill>
                <a:schemeClr val="tx1"/>
              </a:solidFill>
            </a:endParaRPr>
          </a:p>
        </p:txBody>
      </p:sp>
      <p:sp>
        <p:nvSpPr>
          <p:cNvPr id="13" name="Rectangle 12"/>
          <p:cNvSpPr/>
          <p:nvPr/>
        </p:nvSpPr>
        <p:spPr>
          <a:xfrm>
            <a:off x="6275216" y="2913681"/>
            <a:ext cx="2216064" cy="62652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M22a</a:t>
            </a:r>
          </a:p>
          <a:p>
            <a:pPr algn="ctr"/>
            <a:r>
              <a:rPr lang="en-US" dirty="0" smtClean="0">
                <a:solidFill>
                  <a:schemeClr val="tx1"/>
                </a:solidFill>
              </a:rPr>
              <a:t>lognormal</a:t>
            </a:r>
            <a:endParaRPr lang="en-US" dirty="0">
              <a:solidFill>
                <a:schemeClr val="tx1"/>
              </a:solidFill>
            </a:endParaRPr>
          </a:p>
        </p:txBody>
      </p:sp>
      <p:sp>
        <p:nvSpPr>
          <p:cNvPr id="14" name="Rectangle 13"/>
          <p:cNvSpPr/>
          <p:nvPr/>
        </p:nvSpPr>
        <p:spPr>
          <a:xfrm>
            <a:off x="8708435" y="6124439"/>
            <a:ext cx="2216064" cy="62652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M22.3b</a:t>
            </a:r>
            <a:endParaRPr lang="en-US" dirty="0">
              <a:solidFill>
                <a:schemeClr val="tx1"/>
              </a:solidFill>
            </a:endParaRPr>
          </a:p>
        </p:txBody>
      </p:sp>
      <p:sp>
        <p:nvSpPr>
          <p:cNvPr id="15" name="Rectangle 14"/>
          <p:cNvSpPr/>
          <p:nvPr/>
        </p:nvSpPr>
        <p:spPr>
          <a:xfrm>
            <a:off x="8708435" y="5079833"/>
            <a:ext cx="2216064" cy="62652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M22.2b</a:t>
            </a:r>
            <a:endParaRPr lang="en-US" dirty="0">
              <a:solidFill>
                <a:schemeClr val="tx1"/>
              </a:solidFill>
            </a:endParaRPr>
          </a:p>
        </p:txBody>
      </p:sp>
      <p:sp>
        <p:nvSpPr>
          <p:cNvPr id="16" name="Rectangle 15"/>
          <p:cNvSpPr/>
          <p:nvPr/>
        </p:nvSpPr>
        <p:spPr>
          <a:xfrm>
            <a:off x="8708435" y="4035227"/>
            <a:ext cx="2216064" cy="62652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M22.1b</a:t>
            </a:r>
            <a:endParaRPr lang="en-US" dirty="0">
              <a:solidFill>
                <a:schemeClr val="tx1"/>
              </a:solidFill>
            </a:endParaRPr>
          </a:p>
        </p:txBody>
      </p:sp>
      <p:sp>
        <p:nvSpPr>
          <p:cNvPr id="17" name="Rectangle 16"/>
          <p:cNvSpPr/>
          <p:nvPr/>
        </p:nvSpPr>
        <p:spPr>
          <a:xfrm>
            <a:off x="8718792" y="2913681"/>
            <a:ext cx="2216064" cy="62652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M22b</a:t>
            </a:r>
          </a:p>
          <a:p>
            <a:pPr algn="ctr"/>
            <a:r>
              <a:rPr lang="en-US" dirty="0" smtClean="0">
                <a:solidFill>
                  <a:schemeClr val="tx1"/>
                </a:solidFill>
              </a:rPr>
              <a:t>design-based</a:t>
            </a:r>
            <a:endParaRPr lang="en-US" dirty="0">
              <a:solidFill>
                <a:schemeClr val="tx1"/>
              </a:solidFill>
            </a:endParaRPr>
          </a:p>
        </p:txBody>
      </p:sp>
      <p:sp>
        <p:nvSpPr>
          <p:cNvPr id="18" name="Rectangle 17"/>
          <p:cNvSpPr/>
          <p:nvPr/>
        </p:nvSpPr>
        <p:spPr>
          <a:xfrm>
            <a:off x="3770974" y="6124439"/>
            <a:ext cx="2216064" cy="62652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M22.3</a:t>
            </a:r>
          </a:p>
          <a:p>
            <a:pPr algn="ctr"/>
            <a:r>
              <a:rPr lang="en-US" dirty="0" smtClean="0">
                <a:solidFill>
                  <a:schemeClr val="tx1"/>
                </a:solidFill>
              </a:rPr>
              <a:t>Age/length+</a:t>
            </a:r>
            <a:endParaRPr lang="en-US" dirty="0">
              <a:solidFill>
                <a:schemeClr val="tx1"/>
              </a:solidFill>
            </a:endParaRPr>
          </a:p>
        </p:txBody>
      </p:sp>
      <p:sp>
        <p:nvSpPr>
          <p:cNvPr id="19" name="Rectangle 18"/>
          <p:cNvSpPr/>
          <p:nvPr/>
        </p:nvSpPr>
        <p:spPr>
          <a:xfrm>
            <a:off x="1277090" y="2913681"/>
            <a:ext cx="2216064" cy="62652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M15.5a (2022)</a:t>
            </a:r>
            <a:endParaRPr lang="en-US" dirty="0"/>
          </a:p>
        </p:txBody>
      </p:sp>
      <p:cxnSp>
        <p:nvCxnSpPr>
          <p:cNvPr id="20" name="Straight Arrow Connector 19"/>
          <p:cNvCxnSpPr>
            <a:stCxn id="6" idx="2"/>
            <a:endCxn id="19" idx="0"/>
          </p:cNvCxnSpPr>
          <p:nvPr/>
        </p:nvCxnSpPr>
        <p:spPr>
          <a:xfrm>
            <a:off x="2385122" y="2434939"/>
            <a:ext cx="0" cy="4787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a:stCxn id="19" idx="3"/>
            <a:endCxn id="9" idx="1"/>
          </p:cNvCxnSpPr>
          <p:nvPr/>
        </p:nvCxnSpPr>
        <p:spPr>
          <a:xfrm>
            <a:off x="3493154" y="3226945"/>
            <a:ext cx="30741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a:stCxn id="9" idx="3"/>
            <a:endCxn id="13" idx="1"/>
          </p:cNvCxnSpPr>
          <p:nvPr/>
        </p:nvCxnSpPr>
        <p:spPr>
          <a:xfrm>
            <a:off x="6016632" y="3226945"/>
            <a:ext cx="2585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Elbow Connector 22"/>
          <p:cNvCxnSpPr>
            <a:stCxn id="9" idx="0"/>
            <a:endCxn id="17" idx="0"/>
          </p:cNvCxnSpPr>
          <p:nvPr/>
        </p:nvCxnSpPr>
        <p:spPr>
          <a:xfrm rot="5400000" flipH="1" flipV="1">
            <a:off x="7367712" y="454569"/>
            <a:ext cx="12700" cy="4918224"/>
          </a:xfrm>
          <a:prstGeom prst="bentConnector3">
            <a:avLst>
              <a:gd name="adj1" fmla="val 180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p:cNvCxnSpPr>
            <a:stCxn id="9" idx="2"/>
            <a:endCxn id="8" idx="0"/>
          </p:cNvCxnSpPr>
          <p:nvPr/>
        </p:nvCxnSpPr>
        <p:spPr>
          <a:xfrm flipH="1">
            <a:off x="4889364" y="3540208"/>
            <a:ext cx="19236" cy="4950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a:stCxn id="13" idx="2"/>
            <a:endCxn id="12" idx="0"/>
          </p:cNvCxnSpPr>
          <p:nvPr/>
        </p:nvCxnSpPr>
        <p:spPr>
          <a:xfrm flipH="1">
            <a:off x="7372891" y="3540208"/>
            <a:ext cx="10357" cy="4950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a:stCxn id="17" idx="2"/>
            <a:endCxn id="16" idx="0"/>
          </p:cNvCxnSpPr>
          <p:nvPr/>
        </p:nvCxnSpPr>
        <p:spPr>
          <a:xfrm flipH="1">
            <a:off x="9816467" y="3540208"/>
            <a:ext cx="10357" cy="4950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a:stCxn id="16" idx="2"/>
            <a:endCxn id="15" idx="0"/>
          </p:cNvCxnSpPr>
          <p:nvPr/>
        </p:nvCxnSpPr>
        <p:spPr>
          <a:xfrm>
            <a:off x="9816467" y="4661754"/>
            <a:ext cx="0" cy="4180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a:stCxn id="12" idx="2"/>
            <a:endCxn id="11" idx="0"/>
          </p:cNvCxnSpPr>
          <p:nvPr/>
        </p:nvCxnSpPr>
        <p:spPr>
          <a:xfrm flipH="1">
            <a:off x="7362533" y="4661754"/>
            <a:ext cx="10358" cy="4180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a:stCxn id="8" idx="2"/>
            <a:endCxn id="7" idx="0"/>
          </p:cNvCxnSpPr>
          <p:nvPr/>
        </p:nvCxnSpPr>
        <p:spPr>
          <a:xfrm flipH="1">
            <a:off x="4879006" y="4661754"/>
            <a:ext cx="10358" cy="4180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p:cNvCxnSpPr>
            <a:stCxn id="7" idx="2"/>
            <a:endCxn id="18" idx="0"/>
          </p:cNvCxnSpPr>
          <p:nvPr/>
        </p:nvCxnSpPr>
        <p:spPr>
          <a:xfrm>
            <a:off x="4879006" y="5706360"/>
            <a:ext cx="0" cy="4180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a:stCxn id="11" idx="2"/>
            <a:endCxn id="10" idx="0"/>
          </p:cNvCxnSpPr>
          <p:nvPr/>
        </p:nvCxnSpPr>
        <p:spPr>
          <a:xfrm>
            <a:off x="7362533" y="5706360"/>
            <a:ext cx="0" cy="4180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p:cNvCxnSpPr>
            <a:stCxn id="15" idx="2"/>
            <a:endCxn id="14" idx="0"/>
          </p:cNvCxnSpPr>
          <p:nvPr/>
        </p:nvCxnSpPr>
        <p:spPr>
          <a:xfrm>
            <a:off x="9816467" y="5706360"/>
            <a:ext cx="0" cy="4180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26157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Inputs - Catch</a:t>
            </a:r>
            <a:endParaRPr dirty="0"/>
          </a:p>
        </p:txBody>
      </p:sp>
      <p:pic>
        <p:nvPicPr>
          <p:cNvPr id="3" name="Picture 2"/>
          <p:cNvPicPr>
            <a:picLocks noChangeAspect="1"/>
          </p:cNvPicPr>
          <p:nvPr/>
        </p:nvPicPr>
        <p:blipFill>
          <a:blip r:embed="rId4"/>
          <a:stretch>
            <a:fillRect/>
          </a:stretch>
        </p:blipFill>
        <p:spPr>
          <a:xfrm>
            <a:off x="682842" y="1715855"/>
            <a:ext cx="9875458" cy="491432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p17"/>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43" name="Google Shape;143;p17"/>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Inputs -Age </a:t>
            </a:r>
            <a:r>
              <a:rPr lang="en-US" sz="3600" dirty="0"/>
              <a:t>Composition</a:t>
            </a:r>
            <a:endParaRPr dirty="0"/>
          </a:p>
        </p:txBody>
      </p:sp>
      <p:sp>
        <p:nvSpPr>
          <p:cNvPr id="141" name="Google Shape;141;p17"/>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pic>
        <p:nvPicPr>
          <p:cNvPr id="2" name="Picture 1"/>
          <p:cNvPicPr>
            <a:picLocks noChangeAspect="1"/>
          </p:cNvPicPr>
          <p:nvPr/>
        </p:nvPicPr>
        <p:blipFill>
          <a:blip r:embed="rId4"/>
          <a:stretch>
            <a:fillRect/>
          </a:stretch>
        </p:blipFill>
        <p:spPr>
          <a:xfrm>
            <a:off x="537872" y="1715856"/>
            <a:ext cx="11072820" cy="483911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51" name="Google Shape;151;p1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52" name="Google Shape;152;p1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Inputs - Size </a:t>
            </a:r>
            <a:r>
              <a:rPr lang="en-US" sz="3600" dirty="0"/>
              <a:t>Composition</a:t>
            </a:r>
            <a:endParaRPr dirty="0"/>
          </a:p>
        </p:txBody>
      </p:sp>
      <p:pic>
        <p:nvPicPr>
          <p:cNvPr id="4" name="Picture 3"/>
          <p:cNvPicPr>
            <a:picLocks noChangeAspect="1"/>
          </p:cNvPicPr>
          <p:nvPr/>
        </p:nvPicPr>
        <p:blipFill>
          <a:blip r:embed="rId4"/>
          <a:stretch>
            <a:fillRect/>
          </a:stretch>
        </p:blipFill>
        <p:spPr>
          <a:xfrm>
            <a:off x="188402" y="1892856"/>
            <a:ext cx="11326383" cy="419912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Inputs - GOA Bottom Trawl Survey</a:t>
            </a:r>
            <a:endParaRPr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7418" y="1850003"/>
            <a:ext cx="4833569" cy="500799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4214</TotalTime>
  <Words>2524</Words>
  <Application>Microsoft Office PowerPoint</Application>
  <PresentationFormat>Widescreen</PresentationFormat>
  <Paragraphs>829</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Corbel</vt:lpstr>
      <vt:lpstr>Arial</vt:lpstr>
      <vt:lpstr>Noto Sans Symbols</vt:lpstr>
      <vt:lpstr>Times New Roman</vt:lpstr>
      <vt:lpstr>Cambria</vt:lpstr>
      <vt:lpstr>Gill Sans</vt:lpstr>
      <vt:lpstr>Calibri</vt:lpstr>
      <vt:lpstr>Dividend</vt:lpstr>
      <vt:lpstr>Dusky Rockfish GOA Groundfish Plan Team </vt:lpstr>
      <vt:lpstr>Teams or SSC Comments</vt:lpstr>
      <vt:lpstr>Data Summary</vt:lpstr>
      <vt:lpstr>Model Variants</vt:lpstr>
      <vt:lpstr>Model Variants</vt:lpstr>
      <vt:lpstr>Inputs - Catch</vt:lpstr>
      <vt:lpstr>Inputs -Age Composition</vt:lpstr>
      <vt:lpstr>Inputs - Size Composition</vt:lpstr>
      <vt:lpstr>Inputs - GOA Bottom Trawl Survey</vt:lpstr>
      <vt:lpstr>Inputs - GOA Bottom Trawl Survey</vt:lpstr>
      <vt:lpstr>Model Summary</vt:lpstr>
      <vt:lpstr>Model Fit - Catch</vt:lpstr>
      <vt:lpstr>Model Fit - Fishery Size Composition</vt:lpstr>
      <vt:lpstr>Model Fit - Survey Age Composition</vt:lpstr>
      <vt:lpstr>Model Fit - Fishery Length Composition</vt:lpstr>
      <vt:lpstr>Model Fit - Survey Biomass</vt:lpstr>
      <vt:lpstr>Model Fit - Survey Biomass</vt:lpstr>
      <vt:lpstr>Selectivity</vt:lpstr>
      <vt:lpstr>Time Series - Spawning Stock Biomass</vt:lpstr>
      <vt:lpstr>Time Series - Spawning Stock Biomass</vt:lpstr>
      <vt:lpstr>Time Series - Spawning Stock Biomass</vt:lpstr>
      <vt:lpstr>Time Series - Spawning Stock Biomass</vt:lpstr>
      <vt:lpstr>Time Series - Recruitment</vt:lpstr>
      <vt:lpstr>Parameters</vt:lpstr>
      <vt:lpstr>PowerPoint Presentation</vt:lpstr>
      <vt:lpstr>Parameters</vt:lpstr>
      <vt:lpstr>Retrospective – Base model (2020)</vt:lpstr>
      <vt:lpstr>Retrospective – m22.3a</vt:lpstr>
      <vt:lpstr>Phase Plane</vt:lpstr>
      <vt:lpstr>Projection</vt:lpstr>
      <vt:lpstr>Risk Table</vt:lpstr>
      <vt:lpstr>Harvest Recommendation</vt:lpstr>
      <vt:lpstr>Apportionment</vt:lpstr>
      <vt:lpstr>Apportionment</vt:lpstr>
      <vt:lpstr>Conclusions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Dusky Rockfish GOA Groundfish Plan Team</dc:title>
  <dc:creator>Ben.Williams</dc:creator>
  <cp:lastModifiedBy>Ben.Williams</cp:lastModifiedBy>
  <cp:revision>46</cp:revision>
  <dcterms:modified xsi:type="dcterms:W3CDTF">2022-11-15T14:27:06Z</dcterms:modified>
</cp:coreProperties>
</file>